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6717befa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6717befa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Pourquoi ça s’appelle hiérarchique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813e6b7f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813e6b7f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c21fec19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c21fec19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Our idea is that we are going to have an image, and we will divide it in n blocks.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C’est pour ça que on a decider pour utiliser un stratégie que s’appelle out-of-core. Ça vous dire qu’on va faire la segmentation de l’image sans charger l’image en entier sur la memoir. Et pour faire ça on va decouper l’image un plus petit bloc. </a:t>
            </a:r>
            <a:endParaRPr/>
          </a:p>
          <a:p>
            <a:pPr indent="0" lvl="0" marL="0" rtl="0" algn="l">
              <a:spcBef>
                <a:spcPts val="0"/>
              </a:spcBef>
              <a:spcAft>
                <a:spcPts val="0"/>
              </a:spcAft>
              <a:buNone/>
            </a:pPr>
            <a:r>
              <a:t/>
            </a:r>
            <a:endParaRPr/>
          </a:p>
          <a:p>
            <a:pPr indent="0" lvl="0" marL="0" rtl="0" algn="l">
              <a:lnSpc>
                <a:spcPct val="115000"/>
              </a:lnSpc>
              <a:spcBef>
                <a:spcPts val="0"/>
              </a:spcBef>
              <a:spcAft>
                <a:spcPts val="1600"/>
              </a:spcAft>
              <a:buClr>
                <a:schemeClr val="dk1"/>
              </a:buClr>
              <a:buSzPts val="1100"/>
              <a:buFont typeface="Arial"/>
              <a:buNone/>
            </a:pPr>
            <a:r>
              <a:rPr lang="fr" sz="1400">
                <a:solidFill>
                  <a:schemeClr val="dk2"/>
                </a:solidFill>
                <a:latin typeface="Calibri"/>
                <a:ea typeface="Calibri"/>
                <a:cs typeface="Calibri"/>
                <a:sym typeface="Calibri"/>
              </a:rPr>
              <a:t>-&gt; Approche par bloc compatible pour la plupart des algorithmes</a:t>
            </a:r>
            <a:br>
              <a:rPr lang="fr" sz="1400">
                <a:solidFill>
                  <a:schemeClr val="dk2"/>
                </a:solidFill>
                <a:latin typeface="Calibri"/>
                <a:ea typeface="Calibri"/>
                <a:cs typeface="Calibri"/>
                <a:sym typeface="Calibri"/>
              </a:rPr>
            </a:br>
            <a:r>
              <a:rPr lang="fr" sz="1400">
                <a:solidFill>
                  <a:schemeClr val="dk2"/>
                </a:solidFill>
                <a:latin typeface="Calibri"/>
                <a:ea typeface="Calibri"/>
                <a:cs typeface="Calibri"/>
                <a:sym typeface="Calibri"/>
              </a:rPr>
              <a:t>-&gt; Pour certains algorithmes, il faut repenser l’approche algorithmique -&gt; algorithme de ligne de partage des eaux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c21fec1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c21fec1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For each block we generate a graph, where the nodes represent each pixels in the block and the value of each edge is the absolute value of the difference of luminosity intensity of the pixels in both extremities of the edge. Each node is four connected with its neighbours, which means that it is going to have at most 4 connexions with it’s neighbours.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euclidean distance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6717befa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717befa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and we will produce a hierarchical watershed by applying the QBT method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6717befa1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717befa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After doing the whole process for each block, we’ll merge all of the blocks together in a way that in the end each block has all the information it needs after the segmentation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6717befa1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6717befa1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After doing the whole process for each block, we’ll merge all of the blocks together in a way that in the end each block has all the information it needs after the segmentation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813e6b7f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13e6b7f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6717befa1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6717befa1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Calibri"/>
                <a:ea typeface="Calibri"/>
                <a:cs typeface="Calibri"/>
                <a:sym typeface="Calibri"/>
              </a:rPr>
              <a:t>Noeud du graphe = feuille de l’arbre QBT.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813e6b7f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813e6b7f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3c21fec1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3c21fec1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Les image de grandes tailles sont très utiliser aujourd’hui pour la science, principalment les image de microscopie. Elle sont générér pour une decoupage de plusiere image prend en haut resolution. C’est pour ça que a la fin de process, les images sont très grand avec tailles plus que Go. Les images comment lesquelles presenté ici, contien beaucoup des information que la segmentation automatique d’image peut aider à être trouvé. Mais, comment les image a de grandes taille, on ne peut pas charge l’image en intière sur la memoire.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6717befa1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6717befa1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6750434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6750434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809056c6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09056c6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809056c6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809056c6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809056c6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809056c6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5809056c6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809056c6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58000999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000999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567eb7cf4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67eb7cf4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56805301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6805301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813e6b7f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813e6b7f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4e37d604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e37d604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C’est pour ça que on a decider pour utiliser un </a:t>
            </a:r>
            <a:r>
              <a:rPr lang="fr"/>
              <a:t>stratégie</a:t>
            </a:r>
            <a:r>
              <a:rPr lang="fr"/>
              <a:t> que s’appelle out-of-core. Ça vous dire qu’on va faire la segmentation de l’image sans charger l’image en entier sur la memoir. Et pour faire ça on va decouper l’image un plus petit bloc.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809056c6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809056c6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809056c6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809056c6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809056c6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09056c6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809056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09056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5813e6b7f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813e6b7f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c43a576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3c43a576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But when we have that divided into blocks, we need to provide the information which tells us that A, B and C are in fact parts of the same region.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4e3d4e51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e3d4e51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c43a576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c43a576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809056c6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809056c6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5813e6b7f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813e6b7f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56717bef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6717befa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5809056c6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809056c6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567eb7cf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67eb7cf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809056c6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809056c6c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5813e6b7f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813e6b7f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813e6b7f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813e6b7f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809056c6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809056c6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5809056c6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809056c6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Our proposition is to make two main tasks of the LPE H and LPE S in a way that they can be applied for the calculation of the watershed segmentation out-of-core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5809056c6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809056c6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Our proposition is to make two main tasks of the LPE H and LPE S in a way that they can be applied for the calculation of the watershed segmentation out-of-core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57ec0892a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7ec0892a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5809056c6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809056c6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56717befa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6717befa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CECILE</a:t>
            </a:r>
            <a:br>
              <a:rPr lang="f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4e3d4e514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e3d4e514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3c21fec19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3c21fec19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EDOUARD</a:t>
            </a:r>
            <a:br>
              <a:rPr lang="fr"/>
            </a:br>
            <a:r>
              <a:rPr lang="fr"/>
              <a:t>Qu’est ce qu’une ligne de partage des eaux ?</a:t>
            </a:r>
            <a:endParaRPr/>
          </a:p>
          <a:p>
            <a:pPr indent="0" lvl="0" marL="0" rtl="0" algn="l">
              <a:spcBef>
                <a:spcPts val="0"/>
              </a:spcBef>
              <a:spcAft>
                <a:spcPts val="0"/>
              </a:spcAft>
              <a:buNone/>
            </a:pPr>
            <a:r>
              <a:rPr lang="fr"/>
              <a:t>Application </a:t>
            </a:r>
            <a:endParaRPr/>
          </a:p>
          <a:p>
            <a:pPr indent="0" lvl="0" marL="0" rtl="0" algn="l">
              <a:lnSpc>
                <a:spcPct val="115000"/>
              </a:lnSpc>
              <a:spcBef>
                <a:spcPts val="0"/>
              </a:spcBef>
              <a:spcAft>
                <a:spcPts val="1600"/>
              </a:spcAft>
              <a:buClr>
                <a:schemeClr val="dk1"/>
              </a:buClr>
              <a:buSzPts val="1100"/>
              <a:buFont typeface="Arial"/>
              <a:buNone/>
            </a:pPr>
            <a:r>
              <a:rPr lang="fr" sz="1400">
                <a:solidFill>
                  <a:schemeClr val="dk2"/>
                </a:solidFill>
                <a:latin typeface="Calibri"/>
                <a:ea typeface="Calibri"/>
                <a:cs typeface="Calibri"/>
                <a:sym typeface="Calibri"/>
              </a:rPr>
              <a:t>-&gt; Expliquer passage image vers graphe</a:t>
            </a:r>
            <a:br>
              <a:rPr lang="fr" sz="1400">
                <a:solidFill>
                  <a:schemeClr val="dk2"/>
                </a:solidFill>
                <a:latin typeface="Calibri"/>
                <a:ea typeface="Calibri"/>
                <a:cs typeface="Calibri"/>
                <a:sym typeface="Calibri"/>
              </a:rPr>
            </a:br>
            <a:r>
              <a:rPr lang="fr" sz="1400">
                <a:solidFill>
                  <a:schemeClr val="dk2"/>
                </a:solidFill>
                <a:latin typeface="Calibri"/>
                <a:ea typeface="Calibri"/>
                <a:cs typeface="Calibri"/>
                <a:sym typeface="Calibri"/>
              </a:rPr>
              <a:t>-&gt; 3 types d’arête : séparante, intérieur, arête de bord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4e3d4e51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e3d4e51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EDOUARD</a:t>
            </a:r>
            <a:br>
              <a:rPr lang="fr"/>
            </a:br>
            <a:r>
              <a:rPr lang="fr"/>
              <a:t>Application par bloc, comment ca marche etc</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6717befa1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6717befa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6717befa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6717befa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3c21fec19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c21fec19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e3d4e514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e3d4e514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6717befa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717befa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CECILE</a:t>
            </a:r>
            <a:br>
              <a:rPr lang="fr">
                <a:solidFill>
                  <a:schemeClr val="dk1"/>
                </a:solidFill>
              </a:rPr>
            </a:br>
            <a:r>
              <a:rPr lang="fr"/>
              <a:t>Qu’est ce qu’une ligne de partage des eaux ?</a:t>
            </a:r>
            <a:endParaRPr/>
          </a:p>
          <a:p>
            <a:pPr indent="0" lvl="0" marL="0" rtl="0" algn="l">
              <a:spcBef>
                <a:spcPts val="0"/>
              </a:spcBef>
              <a:spcAft>
                <a:spcPts val="0"/>
              </a:spcAft>
              <a:buNone/>
            </a:pPr>
            <a:r>
              <a:rPr lang="fr"/>
              <a:t>Application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3" name="Google Shape;13;p2"/>
          <p:cNvSpPr/>
          <p:nvPr/>
        </p:nvSpPr>
        <p:spPr>
          <a:xfrm>
            <a:off x="0" y="-4475"/>
            <a:ext cx="9144000" cy="761400"/>
          </a:xfrm>
          <a:prstGeom prst="rect">
            <a:avLst/>
          </a:prstGeom>
          <a:solidFill>
            <a:srgbClr val="238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231550" y="152138"/>
            <a:ext cx="8520600" cy="572700"/>
          </a:xfrm>
          <a:prstGeom prst="rect">
            <a:avLst/>
          </a:prstGeom>
          <a:solidFill>
            <a:srgbClr val="196250"/>
          </a:solidFill>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1" name="Google Shape;21;p4"/>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9.png"/><Relationship Id="rId7"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0" Type="http://schemas.openxmlformats.org/officeDocument/2006/relationships/image" Target="../media/image47.png"/><Relationship Id="rId22" Type="http://schemas.openxmlformats.org/officeDocument/2006/relationships/image" Target="../media/image42.png"/><Relationship Id="rId21" Type="http://schemas.openxmlformats.org/officeDocument/2006/relationships/image" Target="../media/image41.png"/><Relationship Id="rId24" Type="http://schemas.openxmlformats.org/officeDocument/2006/relationships/image" Target="../media/image38.png"/><Relationship Id="rId23"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32.png"/><Relationship Id="rId26" Type="http://schemas.openxmlformats.org/officeDocument/2006/relationships/image" Target="../media/image45.png"/><Relationship Id="rId25" Type="http://schemas.openxmlformats.org/officeDocument/2006/relationships/image" Target="../media/image44.png"/><Relationship Id="rId28" Type="http://schemas.openxmlformats.org/officeDocument/2006/relationships/image" Target="../media/image21.png"/><Relationship Id="rId27" Type="http://schemas.openxmlformats.org/officeDocument/2006/relationships/image" Target="../media/image48.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0.png"/><Relationship Id="rId11" Type="http://schemas.openxmlformats.org/officeDocument/2006/relationships/image" Target="../media/image37.png"/><Relationship Id="rId10" Type="http://schemas.openxmlformats.org/officeDocument/2006/relationships/image" Target="../media/image33.png"/><Relationship Id="rId13" Type="http://schemas.openxmlformats.org/officeDocument/2006/relationships/image" Target="../media/image36.png"/><Relationship Id="rId12" Type="http://schemas.openxmlformats.org/officeDocument/2006/relationships/image" Target="../media/image39.png"/><Relationship Id="rId15" Type="http://schemas.openxmlformats.org/officeDocument/2006/relationships/image" Target="../media/image51.png"/><Relationship Id="rId14" Type="http://schemas.openxmlformats.org/officeDocument/2006/relationships/image" Target="../media/image46.png"/><Relationship Id="rId17" Type="http://schemas.openxmlformats.org/officeDocument/2006/relationships/image" Target="../media/image22.png"/><Relationship Id="rId16" Type="http://schemas.openxmlformats.org/officeDocument/2006/relationships/image" Target="../media/image35.png"/><Relationship Id="rId19" Type="http://schemas.openxmlformats.org/officeDocument/2006/relationships/image" Target="../media/image43.png"/><Relationship Id="rId18"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4.png"/><Relationship Id="rId4" Type="http://schemas.openxmlformats.org/officeDocument/2006/relationships/image" Target="../media/image49.png"/><Relationship Id="rId5"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49.png"/><Relationship Id="rId5" Type="http://schemas.openxmlformats.org/officeDocument/2006/relationships/image" Target="../media/image60.png"/><Relationship Id="rId6"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58.png"/><Relationship Id="rId8" Type="http://schemas.openxmlformats.org/officeDocument/2006/relationships/image" Target="../media/image65.png"/><Relationship Id="rId11" Type="http://schemas.openxmlformats.org/officeDocument/2006/relationships/image" Target="../media/image77.png"/><Relationship Id="rId10" Type="http://schemas.openxmlformats.org/officeDocument/2006/relationships/image" Target="../media/image61.png"/><Relationship Id="rId13" Type="http://schemas.openxmlformats.org/officeDocument/2006/relationships/image" Target="../media/image86.png"/><Relationship Id="rId12" Type="http://schemas.openxmlformats.org/officeDocument/2006/relationships/image" Target="../media/image78.png"/><Relationship Id="rId15" Type="http://schemas.openxmlformats.org/officeDocument/2006/relationships/image" Target="../media/image53.png"/><Relationship Id="rId14"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4.png"/><Relationship Id="rId4" Type="http://schemas.openxmlformats.org/officeDocument/2006/relationships/image" Target="../media/image67.png"/><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3.png"/><Relationship Id="rId4" Type="http://schemas.openxmlformats.org/officeDocument/2006/relationships/image" Target="../media/image72.png"/><Relationship Id="rId5"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2.png"/><Relationship Id="rId4" Type="http://schemas.openxmlformats.org/officeDocument/2006/relationships/image" Target="../media/image73.png"/><Relationship Id="rId5" Type="http://schemas.openxmlformats.org/officeDocument/2006/relationships/image" Target="../media/image91.png"/><Relationship Id="rId6" Type="http://schemas.openxmlformats.org/officeDocument/2006/relationships/image" Target="../media/image89.png"/><Relationship Id="rId7"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4.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5.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957000" y="1629984"/>
            <a:ext cx="7230000" cy="55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4000">
              <a:solidFill>
                <a:srgbClr val="666666"/>
              </a:solidFill>
              <a:latin typeface="Calibri"/>
              <a:ea typeface="Calibri"/>
              <a:cs typeface="Calibri"/>
              <a:sym typeface="Calibri"/>
            </a:endParaRPr>
          </a:p>
          <a:p>
            <a:pPr indent="0" lvl="0" marL="0" rtl="0" algn="ctr">
              <a:spcBef>
                <a:spcPts val="0"/>
              </a:spcBef>
              <a:spcAft>
                <a:spcPts val="0"/>
              </a:spcAft>
              <a:buNone/>
            </a:pPr>
            <a:r>
              <a:t/>
            </a:r>
            <a:endParaRPr sz="4000">
              <a:solidFill>
                <a:srgbClr val="666666"/>
              </a:solidFill>
              <a:latin typeface="Calibri"/>
              <a:ea typeface="Calibri"/>
              <a:cs typeface="Calibri"/>
              <a:sym typeface="Calibri"/>
            </a:endParaRPr>
          </a:p>
          <a:p>
            <a:pPr indent="0" lvl="0" marL="0" rtl="0" algn="ctr">
              <a:spcBef>
                <a:spcPts val="0"/>
              </a:spcBef>
              <a:spcAft>
                <a:spcPts val="0"/>
              </a:spcAft>
              <a:buNone/>
            </a:pPr>
            <a:r>
              <a:rPr lang="fr" sz="4000">
                <a:solidFill>
                  <a:srgbClr val="666666"/>
                </a:solidFill>
                <a:latin typeface="Calibri"/>
                <a:ea typeface="Calibri"/>
                <a:cs typeface="Calibri"/>
                <a:sym typeface="Calibri"/>
              </a:rPr>
              <a:t>Traitement d’images out-of-core</a:t>
            </a:r>
            <a:endParaRPr sz="4000">
              <a:solidFill>
                <a:srgbClr val="666666"/>
              </a:solidFill>
              <a:latin typeface="Calibri"/>
              <a:ea typeface="Calibri"/>
              <a:cs typeface="Calibri"/>
              <a:sym typeface="Calibri"/>
            </a:endParaRPr>
          </a:p>
        </p:txBody>
      </p:sp>
      <p:sp>
        <p:nvSpPr>
          <p:cNvPr id="57" name="Google Shape;57;p13"/>
          <p:cNvSpPr txBox="1"/>
          <p:nvPr>
            <p:ph type="ctrTitle"/>
          </p:nvPr>
        </p:nvSpPr>
        <p:spPr>
          <a:xfrm>
            <a:off x="1856475" y="2770775"/>
            <a:ext cx="2781000" cy="84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fr" sz="1400">
                <a:solidFill>
                  <a:srgbClr val="666666"/>
                </a:solidFill>
                <a:latin typeface="Calibri"/>
                <a:ea typeface="Calibri"/>
                <a:cs typeface="Calibri"/>
                <a:sym typeface="Calibri"/>
              </a:rPr>
              <a:t>CARNEIRO ESPINDOLA Stela</a:t>
            </a:r>
            <a:endParaRPr sz="1400">
              <a:solidFill>
                <a:srgbClr val="666666"/>
              </a:solidFill>
              <a:latin typeface="Calibri"/>
              <a:ea typeface="Calibri"/>
              <a:cs typeface="Calibri"/>
              <a:sym typeface="Calibri"/>
            </a:endParaRPr>
          </a:p>
          <a:p>
            <a:pPr indent="0" lvl="0" marL="0" rtl="0" algn="r">
              <a:spcBef>
                <a:spcPts val="0"/>
              </a:spcBef>
              <a:spcAft>
                <a:spcPts val="0"/>
              </a:spcAft>
              <a:buNone/>
            </a:pPr>
            <a:r>
              <a:rPr lang="fr" sz="1400">
                <a:solidFill>
                  <a:srgbClr val="666666"/>
                </a:solidFill>
                <a:latin typeface="Calibri"/>
                <a:ea typeface="Calibri"/>
                <a:cs typeface="Calibri"/>
                <a:sym typeface="Calibri"/>
              </a:rPr>
              <a:t>DURRMEYER Alexandre</a:t>
            </a:r>
            <a:endParaRPr sz="1400">
              <a:solidFill>
                <a:srgbClr val="666666"/>
              </a:solidFill>
              <a:latin typeface="Calibri"/>
              <a:ea typeface="Calibri"/>
              <a:cs typeface="Calibri"/>
              <a:sym typeface="Calibri"/>
            </a:endParaRPr>
          </a:p>
          <a:p>
            <a:pPr indent="0" lvl="0" marL="0" rtl="0" algn="r">
              <a:spcBef>
                <a:spcPts val="0"/>
              </a:spcBef>
              <a:spcAft>
                <a:spcPts val="0"/>
              </a:spcAft>
              <a:buNone/>
            </a:pPr>
            <a:r>
              <a:rPr lang="fr" sz="1400">
                <a:solidFill>
                  <a:srgbClr val="666666"/>
                </a:solidFill>
                <a:latin typeface="Calibri"/>
                <a:ea typeface="Calibri"/>
                <a:cs typeface="Calibri"/>
                <a:sym typeface="Calibri"/>
              </a:rPr>
              <a:t>NEGHNAGH-CHENAVAS Jules</a:t>
            </a:r>
            <a:endParaRPr sz="1400">
              <a:solidFill>
                <a:srgbClr val="666666"/>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rPr lang="fr" sz="1400">
                <a:solidFill>
                  <a:srgbClr val="666666"/>
                </a:solidFill>
                <a:latin typeface="Calibri"/>
                <a:ea typeface="Calibri"/>
                <a:cs typeface="Calibri"/>
                <a:sym typeface="Calibri"/>
              </a:rPr>
              <a:t>MAILHARRO Erwan</a:t>
            </a:r>
            <a:endParaRPr sz="1400">
              <a:solidFill>
                <a:srgbClr val="666666"/>
              </a:solidFill>
              <a:latin typeface="Calibri"/>
              <a:ea typeface="Calibri"/>
              <a:cs typeface="Calibri"/>
              <a:sym typeface="Calibri"/>
            </a:endParaRPr>
          </a:p>
        </p:txBody>
      </p:sp>
      <p:sp>
        <p:nvSpPr>
          <p:cNvPr id="58" name="Google Shape;58;p13"/>
          <p:cNvSpPr txBox="1"/>
          <p:nvPr>
            <p:ph type="ctrTitle"/>
          </p:nvPr>
        </p:nvSpPr>
        <p:spPr>
          <a:xfrm>
            <a:off x="3174500" y="2257200"/>
            <a:ext cx="2889300" cy="32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2000">
                <a:solidFill>
                  <a:srgbClr val="666666"/>
                </a:solidFill>
                <a:latin typeface="Calibri"/>
                <a:ea typeface="Calibri"/>
                <a:cs typeface="Calibri"/>
                <a:sym typeface="Calibri"/>
              </a:rPr>
              <a:t>18/04/2019</a:t>
            </a:r>
            <a:endParaRPr sz="2000">
              <a:solidFill>
                <a:srgbClr val="666666"/>
              </a:solidFill>
              <a:latin typeface="Calibri"/>
              <a:ea typeface="Calibri"/>
              <a:cs typeface="Calibri"/>
              <a:sym typeface="Calibri"/>
            </a:endParaRPr>
          </a:p>
        </p:txBody>
      </p:sp>
      <p:sp>
        <p:nvSpPr>
          <p:cNvPr id="59" name="Google Shape;59;p13"/>
          <p:cNvSpPr txBox="1"/>
          <p:nvPr/>
        </p:nvSpPr>
        <p:spPr>
          <a:xfrm>
            <a:off x="2504550" y="844375"/>
            <a:ext cx="4134900" cy="5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rgbClr val="666666"/>
                </a:solidFill>
                <a:latin typeface="Calibri"/>
                <a:ea typeface="Calibri"/>
                <a:cs typeface="Calibri"/>
                <a:sym typeface="Calibri"/>
              </a:rPr>
              <a:t>Soutenance de projet intermédiaire PRJ-4000</a:t>
            </a:r>
            <a:endParaRPr>
              <a:solidFill>
                <a:srgbClr val="666666"/>
              </a:solidFill>
              <a:latin typeface="Calibri"/>
              <a:ea typeface="Calibri"/>
              <a:cs typeface="Calibri"/>
              <a:sym typeface="Calibri"/>
            </a:endParaRPr>
          </a:p>
          <a:p>
            <a:pPr indent="0" lvl="0" marL="0" rtl="0" algn="ctr">
              <a:spcBef>
                <a:spcPts val="0"/>
              </a:spcBef>
              <a:spcAft>
                <a:spcPts val="0"/>
              </a:spcAft>
              <a:buNone/>
            </a:pPr>
            <a:r>
              <a:rPr lang="fr">
                <a:solidFill>
                  <a:srgbClr val="666666"/>
                </a:solidFill>
                <a:latin typeface="Calibri"/>
                <a:ea typeface="Calibri"/>
                <a:cs typeface="Calibri"/>
                <a:sym typeface="Calibri"/>
              </a:rPr>
              <a:t>Projet n° R25</a:t>
            </a:r>
            <a:endParaRPr>
              <a:solidFill>
                <a:srgbClr val="666666"/>
              </a:solidFill>
              <a:latin typeface="Calibri"/>
              <a:ea typeface="Calibri"/>
              <a:cs typeface="Calibri"/>
              <a:sym typeface="Calibri"/>
            </a:endParaRPr>
          </a:p>
          <a:p>
            <a:pPr indent="0" lvl="0" marL="0" rtl="0" algn="ctr">
              <a:spcBef>
                <a:spcPts val="0"/>
              </a:spcBef>
              <a:spcAft>
                <a:spcPts val="0"/>
              </a:spcAft>
              <a:buNone/>
            </a:pPr>
            <a:r>
              <a:t/>
            </a:r>
            <a:endParaRPr sz="1600">
              <a:solidFill>
                <a:srgbClr val="666666"/>
              </a:solidFill>
              <a:latin typeface="Calibri"/>
              <a:ea typeface="Calibri"/>
              <a:cs typeface="Calibri"/>
              <a:sym typeface="Calibri"/>
            </a:endParaRPr>
          </a:p>
        </p:txBody>
      </p:sp>
      <p:sp>
        <p:nvSpPr>
          <p:cNvPr id="60" name="Google Shape;60;p13"/>
          <p:cNvSpPr txBox="1"/>
          <p:nvPr>
            <p:ph type="ctrTitle"/>
          </p:nvPr>
        </p:nvSpPr>
        <p:spPr>
          <a:xfrm>
            <a:off x="3228650" y="4068050"/>
            <a:ext cx="2781000" cy="25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1400">
                <a:solidFill>
                  <a:srgbClr val="666666"/>
                </a:solidFill>
                <a:latin typeface="Calibri"/>
                <a:ea typeface="Calibri"/>
                <a:cs typeface="Calibri"/>
                <a:sym typeface="Calibri"/>
              </a:rPr>
              <a:t>Encadrement : M. Jean Cousty</a:t>
            </a:r>
            <a:endParaRPr sz="1400">
              <a:solidFill>
                <a:srgbClr val="666666"/>
              </a:solidFill>
              <a:latin typeface="Calibri"/>
              <a:ea typeface="Calibri"/>
              <a:cs typeface="Calibri"/>
              <a:sym typeface="Calibri"/>
            </a:endParaRPr>
          </a:p>
        </p:txBody>
      </p:sp>
      <p:sp>
        <p:nvSpPr>
          <p:cNvPr id="61" name="Google Shape;6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62" name="Google Shape;62;p13"/>
          <p:cNvSpPr/>
          <p:nvPr/>
        </p:nvSpPr>
        <p:spPr>
          <a:xfrm>
            <a:off x="0" y="4386575"/>
            <a:ext cx="9144000" cy="761400"/>
          </a:xfrm>
          <a:prstGeom prst="rect">
            <a:avLst/>
          </a:prstGeom>
          <a:solidFill>
            <a:srgbClr val="23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 name="Google Shape;63;p13"/>
          <p:cNvSpPr txBox="1"/>
          <p:nvPr>
            <p:ph type="ctrTitle"/>
          </p:nvPr>
        </p:nvSpPr>
        <p:spPr>
          <a:xfrm>
            <a:off x="4691775" y="2709199"/>
            <a:ext cx="2781000" cy="70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400">
                <a:solidFill>
                  <a:srgbClr val="666666"/>
                </a:solidFill>
                <a:latin typeface="Calibri"/>
                <a:ea typeface="Calibri"/>
                <a:cs typeface="Calibri"/>
                <a:sym typeface="Calibri"/>
              </a:rPr>
              <a:t>PARIS Édouard</a:t>
            </a:r>
            <a:endParaRPr sz="1400">
              <a:solidFill>
                <a:srgbClr val="666666"/>
              </a:solidFill>
              <a:latin typeface="Calibri"/>
              <a:ea typeface="Calibri"/>
              <a:cs typeface="Calibri"/>
              <a:sym typeface="Calibri"/>
            </a:endParaRPr>
          </a:p>
          <a:p>
            <a:pPr indent="0" lvl="0" marL="0" rtl="0" algn="l">
              <a:spcBef>
                <a:spcPts val="0"/>
              </a:spcBef>
              <a:spcAft>
                <a:spcPts val="0"/>
              </a:spcAft>
              <a:buNone/>
            </a:pPr>
            <a:r>
              <a:rPr lang="fr" sz="1400">
                <a:solidFill>
                  <a:srgbClr val="666666"/>
                </a:solidFill>
                <a:latin typeface="Calibri"/>
                <a:ea typeface="Calibri"/>
                <a:cs typeface="Calibri"/>
                <a:sym typeface="Calibri"/>
              </a:rPr>
              <a:t>PAULIN Florian</a:t>
            </a:r>
            <a:endParaRPr sz="1400">
              <a:solidFill>
                <a:srgbClr val="666666"/>
              </a:solidFill>
              <a:latin typeface="Calibri"/>
              <a:ea typeface="Calibri"/>
              <a:cs typeface="Calibri"/>
              <a:sym typeface="Calibri"/>
            </a:endParaRPr>
          </a:p>
          <a:p>
            <a:pPr indent="0" lvl="0" marL="0" rtl="0" algn="l">
              <a:spcBef>
                <a:spcPts val="0"/>
              </a:spcBef>
              <a:spcAft>
                <a:spcPts val="0"/>
              </a:spcAft>
              <a:buNone/>
            </a:pPr>
            <a:r>
              <a:rPr lang="fr" sz="1400">
                <a:solidFill>
                  <a:srgbClr val="666666"/>
                </a:solidFill>
                <a:latin typeface="Calibri"/>
                <a:ea typeface="Calibri"/>
                <a:cs typeface="Calibri"/>
                <a:sym typeface="Calibri"/>
              </a:rPr>
              <a:t>POV Cécile</a:t>
            </a:r>
            <a:endParaRPr sz="1400">
              <a:solidFill>
                <a:srgbClr val="666666"/>
              </a:solidFill>
              <a:latin typeface="Calibri"/>
              <a:ea typeface="Calibri"/>
              <a:cs typeface="Calibri"/>
              <a:sym typeface="Calibri"/>
            </a:endParaRPr>
          </a:p>
        </p:txBody>
      </p:sp>
      <p:sp>
        <p:nvSpPr>
          <p:cNvPr id="64" name="Google Shape;64;p13"/>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A</a:t>
            </a:r>
            <a:endParaRPr sz="3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 hiérarchique</a:t>
            </a:r>
            <a:endParaRPr>
              <a:solidFill>
                <a:srgbClr val="FFFFFF"/>
              </a:solidFill>
            </a:endParaRPr>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54" name="Google Shape;154;p22"/>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155" name="Google Shape;155;p22"/>
          <p:cNvPicPr preferRelativeResize="0"/>
          <p:nvPr/>
        </p:nvPicPr>
        <p:blipFill>
          <a:blip r:embed="rId3">
            <a:alphaModFix/>
          </a:blip>
          <a:stretch>
            <a:fillRect/>
          </a:stretch>
        </p:blipFill>
        <p:spPr>
          <a:xfrm>
            <a:off x="142838" y="1155200"/>
            <a:ext cx="8715375" cy="345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159" name="Shape 159"/>
        <p:cNvGrpSpPr/>
        <p:nvPr/>
      </p:nvGrpSpPr>
      <p:grpSpPr>
        <a:xfrm>
          <a:off x="0" y="0"/>
          <a:ext cx="0" cy="0"/>
          <a:chOff x="0" y="0"/>
          <a:chExt cx="0" cy="0"/>
        </a:xfrm>
      </p:grpSpPr>
      <p:sp>
        <p:nvSpPr>
          <p:cNvPr id="160" name="Google Shape;160;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Proposition</a:t>
            </a:r>
            <a:endParaRPr b="1" sz="2800">
              <a:solidFill>
                <a:srgbClr val="CC0000"/>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chemeClr val="lt1"/>
              </a:buClr>
              <a:buSzPts val="2800"/>
              <a:buAutoNum type="arabicPeriod"/>
            </a:pPr>
            <a:r>
              <a:rPr lang="fr" sz="2800">
                <a:solidFill>
                  <a:srgbClr val="FFFFFF"/>
                </a:solidFill>
              </a:rPr>
              <a:t>Fusion des arbres</a:t>
            </a:r>
            <a:r>
              <a:rPr lang="fr" sz="2800">
                <a:solidFill>
                  <a:schemeClr val="lt1"/>
                </a:solidFill>
              </a:rPr>
              <a:t> QBT</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Calcul des attributs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Etiquetage en 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161" name="Google Shape;16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62" name="Google Shape;162;p23"/>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4"/>
          <p:cNvPicPr preferRelativeResize="0"/>
          <p:nvPr/>
        </p:nvPicPr>
        <p:blipFill>
          <a:blip r:embed="rId3">
            <a:alphaModFix/>
          </a:blip>
          <a:stretch>
            <a:fillRect/>
          </a:stretch>
        </p:blipFill>
        <p:spPr>
          <a:xfrm>
            <a:off x="5157575" y="1603662"/>
            <a:ext cx="3778024" cy="2948024"/>
          </a:xfrm>
          <a:prstGeom prst="rect">
            <a:avLst/>
          </a:prstGeom>
          <a:noFill/>
          <a:ln>
            <a:noFill/>
          </a:ln>
        </p:spPr>
      </p:pic>
      <p:pic>
        <p:nvPicPr>
          <p:cNvPr id="168" name="Google Shape;168;p24"/>
          <p:cNvPicPr preferRelativeResize="0"/>
          <p:nvPr/>
        </p:nvPicPr>
        <p:blipFill>
          <a:blip r:embed="rId4">
            <a:alphaModFix/>
          </a:blip>
          <a:stretch>
            <a:fillRect/>
          </a:stretch>
        </p:blipFill>
        <p:spPr>
          <a:xfrm>
            <a:off x="231550" y="1743612"/>
            <a:ext cx="3678025" cy="2668128"/>
          </a:xfrm>
          <a:prstGeom prst="rect">
            <a:avLst/>
          </a:prstGeom>
          <a:noFill/>
          <a:ln>
            <a:noFill/>
          </a:ln>
        </p:spPr>
      </p:pic>
      <p:sp>
        <p:nvSpPr>
          <p:cNvPr id="169" name="Google Shape;169;p24"/>
          <p:cNvSpPr/>
          <p:nvPr/>
        </p:nvSpPr>
        <p:spPr>
          <a:xfrm>
            <a:off x="4101300" y="2883275"/>
            <a:ext cx="941400" cy="38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Proposition</a:t>
            </a:r>
            <a:endParaRPr>
              <a:solidFill>
                <a:srgbClr val="FFFFFF"/>
              </a:solidFill>
            </a:endParaRPr>
          </a:p>
        </p:txBody>
      </p:sp>
      <p:sp>
        <p:nvSpPr>
          <p:cNvPr id="171" name="Google Shape;171;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72" name="Google Shape;172;p24"/>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p:nvPr/>
        </p:nvSpPr>
        <p:spPr>
          <a:xfrm>
            <a:off x="2830100" y="2624663"/>
            <a:ext cx="941400" cy="38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Proposition</a:t>
            </a:r>
            <a:endParaRPr>
              <a:solidFill>
                <a:srgbClr val="FFFFFF"/>
              </a:solidFill>
            </a:endParaRPr>
          </a:p>
        </p:txBody>
      </p:sp>
      <p:pic>
        <p:nvPicPr>
          <p:cNvPr id="179" name="Google Shape;179;p25"/>
          <p:cNvPicPr preferRelativeResize="0"/>
          <p:nvPr/>
        </p:nvPicPr>
        <p:blipFill>
          <a:blip r:embed="rId3">
            <a:alphaModFix/>
          </a:blip>
          <a:stretch>
            <a:fillRect/>
          </a:stretch>
        </p:blipFill>
        <p:spPr>
          <a:xfrm>
            <a:off x="747600" y="2214213"/>
            <a:ext cx="1695450" cy="1209675"/>
          </a:xfrm>
          <a:prstGeom prst="rect">
            <a:avLst/>
          </a:prstGeom>
          <a:noFill/>
          <a:ln>
            <a:noFill/>
          </a:ln>
        </p:spPr>
      </p:pic>
      <p:sp>
        <p:nvSpPr>
          <p:cNvPr id="180" name="Google Shape;18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81" name="Google Shape;181;p2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182" name="Google Shape;182;p25"/>
          <p:cNvPicPr preferRelativeResize="0"/>
          <p:nvPr/>
        </p:nvPicPr>
        <p:blipFill>
          <a:blip r:embed="rId4">
            <a:alphaModFix/>
          </a:blip>
          <a:stretch>
            <a:fillRect/>
          </a:stretch>
        </p:blipFill>
        <p:spPr>
          <a:xfrm>
            <a:off x="4403900" y="1055400"/>
            <a:ext cx="4068550" cy="38656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5007179" y="918738"/>
            <a:ext cx="3465271" cy="4009225"/>
          </a:xfrm>
          <a:prstGeom prst="rect">
            <a:avLst/>
          </a:prstGeom>
          <a:noFill/>
          <a:ln>
            <a:noFill/>
          </a:ln>
        </p:spPr>
      </p:pic>
      <p:sp>
        <p:nvSpPr>
          <p:cNvPr id="188" name="Google Shape;188;p26"/>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Proposition</a:t>
            </a:r>
            <a:endParaRPr>
              <a:solidFill>
                <a:srgbClr val="FFFFFF"/>
              </a:solidFill>
            </a:endParaRPr>
          </a:p>
        </p:txBody>
      </p:sp>
      <p:sp>
        <p:nvSpPr>
          <p:cNvPr id="189" name="Google Shape;189;p26"/>
          <p:cNvSpPr/>
          <p:nvPr/>
        </p:nvSpPr>
        <p:spPr>
          <a:xfrm>
            <a:off x="4220950" y="2728950"/>
            <a:ext cx="941400" cy="388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91" name="Google Shape;191;p26"/>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192" name="Google Shape;192;p26"/>
          <p:cNvPicPr preferRelativeResize="0"/>
          <p:nvPr/>
        </p:nvPicPr>
        <p:blipFill>
          <a:blip r:embed="rId4">
            <a:alphaModFix/>
          </a:blip>
          <a:stretch>
            <a:fillRect/>
          </a:stretch>
        </p:blipFill>
        <p:spPr>
          <a:xfrm>
            <a:off x="152400" y="1047600"/>
            <a:ext cx="4068550" cy="3865657"/>
          </a:xfrm>
          <a:prstGeom prst="rect">
            <a:avLst/>
          </a:prstGeom>
          <a:noFill/>
          <a:ln>
            <a:noFill/>
          </a:ln>
        </p:spPr>
      </p:pic>
      <p:pic>
        <p:nvPicPr>
          <p:cNvPr id="193" name="Google Shape;193;p26"/>
          <p:cNvPicPr preferRelativeResize="0"/>
          <p:nvPr/>
        </p:nvPicPr>
        <p:blipFill rotWithShape="1">
          <a:blip r:embed="rId5">
            <a:alphaModFix/>
          </a:blip>
          <a:srcRect b="10775" l="3364" r="27550" t="38823"/>
          <a:stretch/>
        </p:blipFill>
        <p:spPr>
          <a:xfrm flipH="1">
            <a:off x="7549775" y="1727150"/>
            <a:ext cx="762550" cy="817000"/>
          </a:xfrm>
          <a:prstGeom prst="rect">
            <a:avLst/>
          </a:prstGeom>
          <a:noFill/>
          <a:ln>
            <a:noFill/>
          </a:ln>
        </p:spPr>
      </p:pic>
      <p:sp>
        <p:nvSpPr>
          <p:cNvPr id="194" name="Google Shape;194;p26"/>
          <p:cNvSpPr txBox="1"/>
          <p:nvPr>
            <p:ph idx="1" type="body"/>
          </p:nvPr>
        </p:nvSpPr>
        <p:spPr>
          <a:xfrm>
            <a:off x="7653275" y="1088475"/>
            <a:ext cx="9141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ARBRE</a:t>
            </a:r>
            <a:br>
              <a:rPr b="1" lang="fr" sz="1600">
                <a:solidFill>
                  <a:srgbClr val="CC0000"/>
                </a:solidFill>
                <a:latin typeface="Calibri"/>
                <a:ea typeface="Calibri"/>
                <a:cs typeface="Calibri"/>
                <a:sym typeface="Calibri"/>
              </a:rPr>
            </a:br>
            <a:r>
              <a:rPr b="1" lang="fr" sz="1600">
                <a:solidFill>
                  <a:srgbClr val="CC0000"/>
                </a:solidFill>
                <a:latin typeface="Calibri"/>
                <a:ea typeface="Calibri"/>
                <a:cs typeface="Calibri"/>
                <a:sym typeface="Calibri"/>
              </a:rPr>
              <a:t>QBT</a:t>
            </a:r>
            <a:endParaRPr b="1" sz="1600">
              <a:solidFill>
                <a:srgbClr val="CC0000"/>
              </a:solidFill>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Proposition</a:t>
            </a:r>
            <a:endParaRPr>
              <a:solidFill>
                <a:srgbClr val="FFFFFF"/>
              </a:solidFill>
            </a:endParaRPr>
          </a:p>
        </p:txBody>
      </p:sp>
      <p:sp>
        <p:nvSpPr>
          <p:cNvPr id="200" name="Google Shape;200;p27"/>
          <p:cNvSpPr/>
          <p:nvPr/>
        </p:nvSpPr>
        <p:spPr>
          <a:xfrm flipH="1">
            <a:off x="3573425" y="3376913"/>
            <a:ext cx="770700" cy="25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7"/>
          <p:cNvPicPr preferRelativeResize="0"/>
          <p:nvPr/>
        </p:nvPicPr>
        <p:blipFill>
          <a:blip r:embed="rId3">
            <a:alphaModFix/>
          </a:blip>
          <a:stretch>
            <a:fillRect/>
          </a:stretch>
        </p:blipFill>
        <p:spPr>
          <a:xfrm>
            <a:off x="6690950" y="1199850"/>
            <a:ext cx="1083725" cy="773225"/>
          </a:xfrm>
          <a:prstGeom prst="rect">
            <a:avLst/>
          </a:prstGeom>
          <a:noFill/>
          <a:ln>
            <a:noFill/>
          </a:ln>
        </p:spPr>
      </p:pic>
      <p:pic>
        <p:nvPicPr>
          <p:cNvPr id="202" name="Google Shape;202;p27"/>
          <p:cNvPicPr preferRelativeResize="0"/>
          <p:nvPr/>
        </p:nvPicPr>
        <p:blipFill>
          <a:blip r:embed="rId4">
            <a:alphaModFix/>
          </a:blip>
          <a:stretch>
            <a:fillRect/>
          </a:stretch>
        </p:blipFill>
        <p:spPr>
          <a:xfrm>
            <a:off x="4050380" y="971606"/>
            <a:ext cx="1984895" cy="1479937"/>
          </a:xfrm>
          <a:prstGeom prst="rect">
            <a:avLst/>
          </a:prstGeom>
          <a:noFill/>
          <a:ln>
            <a:noFill/>
          </a:ln>
        </p:spPr>
      </p:pic>
      <p:pic>
        <p:nvPicPr>
          <p:cNvPr id="203" name="Google Shape;203;p27"/>
          <p:cNvPicPr preferRelativeResize="0"/>
          <p:nvPr/>
        </p:nvPicPr>
        <p:blipFill>
          <a:blip r:embed="rId5">
            <a:alphaModFix/>
          </a:blip>
          <a:stretch>
            <a:fillRect/>
          </a:stretch>
        </p:blipFill>
        <p:spPr>
          <a:xfrm>
            <a:off x="1462350" y="1041863"/>
            <a:ext cx="1932358" cy="1339427"/>
          </a:xfrm>
          <a:prstGeom prst="rect">
            <a:avLst/>
          </a:prstGeom>
          <a:noFill/>
          <a:ln>
            <a:noFill/>
          </a:ln>
        </p:spPr>
      </p:pic>
      <p:sp>
        <p:nvSpPr>
          <p:cNvPr id="204" name="Google Shape;204;p27"/>
          <p:cNvSpPr/>
          <p:nvPr/>
        </p:nvSpPr>
        <p:spPr>
          <a:xfrm>
            <a:off x="3495435" y="1613984"/>
            <a:ext cx="4947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6115773" y="1488822"/>
            <a:ext cx="4947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207" name="Google Shape;207;p27"/>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208" name="Google Shape;208;p27"/>
          <p:cNvPicPr preferRelativeResize="0"/>
          <p:nvPr/>
        </p:nvPicPr>
        <p:blipFill>
          <a:blip r:embed="rId6">
            <a:alphaModFix/>
          </a:blip>
          <a:stretch>
            <a:fillRect/>
          </a:stretch>
        </p:blipFill>
        <p:spPr>
          <a:xfrm>
            <a:off x="4634250" y="2527953"/>
            <a:ext cx="2056700" cy="1954124"/>
          </a:xfrm>
          <a:prstGeom prst="rect">
            <a:avLst/>
          </a:prstGeom>
          <a:noFill/>
          <a:ln>
            <a:noFill/>
          </a:ln>
        </p:spPr>
      </p:pic>
      <p:sp>
        <p:nvSpPr>
          <p:cNvPr id="209" name="Google Shape;209;p27"/>
          <p:cNvSpPr/>
          <p:nvPr/>
        </p:nvSpPr>
        <p:spPr>
          <a:xfrm rot="10800000">
            <a:off x="6791522" y="2195125"/>
            <a:ext cx="687000" cy="1000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7"/>
          <p:cNvPicPr preferRelativeResize="0"/>
          <p:nvPr/>
        </p:nvPicPr>
        <p:blipFill>
          <a:blip r:embed="rId7">
            <a:alphaModFix/>
          </a:blip>
          <a:stretch>
            <a:fillRect/>
          </a:stretch>
        </p:blipFill>
        <p:spPr>
          <a:xfrm>
            <a:off x="1436075" y="2577702"/>
            <a:ext cx="1984899" cy="2296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Proposition</a:t>
            </a:r>
            <a:endParaRPr>
              <a:solidFill>
                <a:srgbClr val="FFFFFF"/>
              </a:solidFill>
            </a:endParaRPr>
          </a:p>
        </p:txBody>
      </p:sp>
      <p:sp>
        <p:nvSpPr>
          <p:cNvPr id="217" name="Google Shape;217;p28"/>
          <p:cNvSpPr/>
          <p:nvPr/>
        </p:nvSpPr>
        <p:spPr>
          <a:xfrm>
            <a:off x="4368414" y="3516859"/>
            <a:ext cx="407100" cy="384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219" name="Google Shape;219;p28"/>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220" name="Google Shape;220;p28"/>
          <p:cNvPicPr preferRelativeResize="0"/>
          <p:nvPr/>
        </p:nvPicPr>
        <p:blipFill>
          <a:blip r:embed="rId3">
            <a:alphaModFix/>
          </a:blip>
          <a:stretch>
            <a:fillRect/>
          </a:stretch>
        </p:blipFill>
        <p:spPr>
          <a:xfrm>
            <a:off x="2062113" y="2802825"/>
            <a:ext cx="1977097" cy="1900600"/>
          </a:xfrm>
          <a:prstGeom prst="rect">
            <a:avLst/>
          </a:prstGeom>
          <a:noFill/>
          <a:ln>
            <a:noFill/>
          </a:ln>
        </p:spPr>
      </p:pic>
      <p:pic>
        <p:nvPicPr>
          <p:cNvPr id="221" name="Google Shape;221;p28"/>
          <p:cNvPicPr preferRelativeResize="0"/>
          <p:nvPr/>
        </p:nvPicPr>
        <p:blipFill>
          <a:blip r:embed="rId3">
            <a:alphaModFix/>
          </a:blip>
          <a:stretch>
            <a:fillRect/>
          </a:stretch>
        </p:blipFill>
        <p:spPr>
          <a:xfrm>
            <a:off x="5104790" y="2802825"/>
            <a:ext cx="1977097" cy="1900600"/>
          </a:xfrm>
          <a:prstGeom prst="rect">
            <a:avLst/>
          </a:prstGeom>
          <a:noFill/>
          <a:ln>
            <a:noFill/>
          </a:ln>
        </p:spPr>
      </p:pic>
      <p:pic>
        <p:nvPicPr>
          <p:cNvPr id="222" name="Google Shape;222;p28"/>
          <p:cNvPicPr preferRelativeResize="0"/>
          <p:nvPr/>
        </p:nvPicPr>
        <p:blipFill>
          <a:blip r:embed="rId4">
            <a:alphaModFix/>
          </a:blip>
          <a:stretch>
            <a:fillRect/>
          </a:stretch>
        </p:blipFill>
        <p:spPr>
          <a:xfrm>
            <a:off x="2660138" y="1159000"/>
            <a:ext cx="1695450" cy="1209675"/>
          </a:xfrm>
          <a:prstGeom prst="rect">
            <a:avLst/>
          </a:prstGeom>
          <a:noFill/>
          <a:ln>
            <a:noFill/>
          </a:ln>
        </p:spPr>
      </p:pic>
      <p:pic>
        <p:nvPicPr>
          <p:cNvPr id="223" name="Google Shape;223;p28"/>
          <p:cNvPicPr preferRelativeResize="0"/>
          <p:nvPr/>
        </p:nvPicPr>
        <p:blipFill>
          <a:blip r:embed="rId5">
            <a:alphaModFix/>
          </a:blip>
          <a:stretch>
            <a:fillRect/>
          </a:stretch>
        </p:blipFill>
        <p:spPr>
          <a:xfrm>
            <a:off x="4725150" y="1159000"/>
            <a:ext cx="1885029" cy="1209675"/>
          </a:xfrm>
          <a:prstGeom prst="rect">
            <a:avLst/>
          </a:prstGeom>
          <a:noFill/>
          <a:ln>
            <a:noFill/>
          </a:ln>
        </p:spPr>
      </p:pic>
      <p:sp>
        <p:nvSpPr>
          <p:cNvPr id="224" name="Google Shape;224;p28"/>
          <p:cNvSpPr/>
          <p:nvPr/>
        </p:nvSpPr>
        <p:spPr>
          <a:xfrm>
            <a:off x="4271650" y="1105050"/>
            <a:ext cx="548700" cy="133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a:t>
            </a:r>
            <a:r>
              <a:rPr lang="fr" sz="2800">
                <a:solidFill>
                  <a:srgbClr val="FFFFFF"/>
                </a:solidFill>
              </a:rPr>
              <a:t>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Construction de l’arbre QBT</a:t>
            </a:r>
            <a:endParaRPr b="1" sz="2800">
              <a:solidFill>
                <a:srgbClr val="CC0000"/>
              </a:solidFill>
            </a:endParaRPr>
          </a:p>
          <a:p>
            <a:pPr indent="-406400" lvl="0" marL="914400" rtl="0" algn="l">
              <a:spcBef>
                <a:spcPts val="0"/>
              </a:spcBef>
              <a:spcAft>
                <a:spcPts val="0"/>
              </a:spcAft>
              <a:buClr>
                <a:schemeClr val="lt1"/>
              </a:buClr>
              <a:buSzPts val="2800"/>
              <a:buAutoNum type="arabicPeriod"/>
            </a:pPr>
            <a:r>
              <a:rPr lang="fr" sz="2800">
                <a:solidFill>
                  <a:srgbClr val="FFFFFF"/>
                </a:solidFill>
              </a:rPr>
              <a:t>Fusion des arbres</a:t>
            </a:r>
            <a:r>
              <a:rPr lang="fr" sz="2800">
                <a:solidFill>
                  <a:schemeClr val="lt1"/>
                </a:solidFill>
              </a:rPr>
              <a:t> QBT</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Calcul des attributs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Etiquetage en 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230" name="Google Shape;23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231" name="Google Shape;231;p29"/>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J</a:t>
            </a:r>
            <a:endParaRPr sz="3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237" name="Google Shape;237;p30"/>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238" name="Google Shape;238;p30"/>
          <p:cNvPicPr preferRelativeResize="0"/>
          <p:nvPr/>
        </p:nvPicPr>
        <p:blipFill>
          <a:blip r:embed="rId3">
            <a:alphaModFix/>
          </a:blip>
          <a:stretch>
            <a:fillRect/>
          </a:stretch>
        </p:blipFill>
        <p:spPr>
          <a:xfrm>
            <a:off x="599800" y="979050"/>
            <a:ext cx="2145467" cy="2038476"/>
          </a:xfrm>
          <a:prstGeom prst="rect">
            <a:avLst/>
          </a:prstGeom>
          <a:noFill/>
          <a:ln>
            <a:noFill/>
          </a:ln>
        </p:spPr>
      </p:pic>
      <p:pic>
        <p:nvPicPr>
          <p:cNvPr id="239" name="Google Shape;239;p30"/>
          <p:cNvPicPr preferRelativeResize="0"/>
          <p:nvPr/>
        </p:nvPicPr>
        <p:blipFill>
          <a:blip r:embed="rId4">
            <a:alphaModFix/>
          </a:blip>
          <a:stretch>
            <a:fillRect/>
          </a:stretch>
        </p:blipFill>
        <p:spPr>
          <a:xfrm>
            <a:off x="608225" y="979050"/>
            <a:ext cx="2145475" cy="2038503"/>
          </a:xfrm>
          <a:prstGeom prst="rect">
            <a:avLst/>
          </a:prstGeom>
          <a:noFill/>
          <a:ln>
            <a:noFill/>
          </a:ln>
        </p:spPr>
      </p:pic>
      <p:pic>
        <p:nvPicPr>
          <p:cNvPr id="240" name="Google Shape;240;p30"/>
          <p:cNvPicPr preferRelativeResize="0"/>
          <p:nvPr/>
        </p:nvPicPr>
        <p:blipFill>
          <a:blip r:embed="rId5">
            <a:alphaModFix/>
          </a:blip>
          <a:stretch>
            <a:fillRect/>
          </a:stretch>
        </p:blipFill>
        <p:spPr>
          <a:xfrm>
            <a:off x="3144500" y="895200"/>
            <a:ext cx="3692601" cy="4272222"/>
          </a:xfrm>
          <a:prstGeom prst="rect">
            <a:avLst/>
          </a:prstGeom>
          <a:noFill/>
          <a:ln>
            <a:noFill/>
          </a:ln>
        </p:spPr>
      </p:pic>
      <p:pic>
        <p:nvPicPr>
          <p:cNvPr id="241" name="Google Shape;241;p30"/>
          <p:cNvPicPr preferRelativeResize="0"/>
          <p:nvPr/>
        </p:nvPicPr>
        <p:blipFill>
          <a:blip r:embed="rId6">
            <a:alphaModFix/>
          </a:blip>
          <a:stretch>
            <a:fillRect/>
          </a:stretch>
        </p:blipFill>
        <p:spPr>
          <a:xfrm>
            <a:off x="3156625" y="895200"/>
            <a:ext cx="3692601" cy="4272218"/>
          </a:xfrm>
          <a:prstGeom prst="rect">
            <a:avLst/>
          </a:prstGeom>
          <a:noFill/>
          <a:ln>
            <a:noFill/>
          </a:ln>
        </p:spPr>
      </p:pic>
      <p:pic>
        <p:nvPicPr>
          <p:cNvPr id="242" name="Google Shape;242;p30"/>
          <p:cNvPicPr preferRelativeResize="0"/>
          <p:nvPr/>
        </p:nvPicPr>
        <p:blipFill>
          <a:blip r:embed="rId7">
            <a:alphaModFix/>
          </a:blip>
          <a:stretch>
            <a:fillRect/>
          </a:stretch>
        </p:blipFill>
        <p:spPr>
          <a:xfrm>
            <a:off x="3155850" y="880795"/>
            <a:ext cx="3692600" cy="4215653"/>
          </a:xfrm>
          <a:prstGeom prst="rect">
            <a:avLst/>
          </a:prstGeom>
          <a:noFill/>
          <a:ln>
            <a:noFill/>
          </a:ln>
        </p:spPr>
      </p:pic>
      <p:pic>
        <p:nvPicPr>
          <p:cNvPr id="243" name="Google Shape;243;p30"/>
          <p:cNvPicPr preferRelativeResize="0"/>
          <p:nvPr/>
        </p:nvPicPr>
        <p:blipFill>
          <a:blip r:embed="rId8">
            <a:alphaModFix/>
          </a:blip>
          <a:stretch>
            <a:fillRect/>
          </a:stretch>
        </p:blipFill>
        <p:spPr>
          <a:xfrm>
            <a:off x="631775" y="979025"/>
            <a:ext cx="2113500" cy="2038500"/>
          </a:xfrm>
          <a:prstGeom prst="rect">
            <a:avLst/>
          </a:prstGeom>
          <a:noFill/>
          <a:ln>
            <a:noFill/>
          </a:ln>
        </p:spPr>
      </p:pic>
      <p:pic>
        <p:nvPicPr>
          <p:cNvPr id="244" name="Google Shape;244;p30"/>
          <p:cNvPicPr preferRelativeResize="0"/>
          <p:nvPr/>
        </p:nvPicPr>
        <p:blipFill>
          <a:blip r:embed="rId9">
            <a:alphaModFix/>
          </a:blip>
          <a:stretch>
            <a:fillRect/>
          </a:stretch>
        </p:blipFill>
        <p:spPr>
          <a:xfrm>
            <a:off x="611600" y="994250"/>
            <a:ext cx="2145474" cy="2038480"/>
          </a:xfrm>
          <a:prstGeom prst="rect">
            <a:avLst/>
          </a:prstGeom>
          <a:noFill/>
          <a:ln>
            <a:noFill/>
          </a:ln>
        </p:spPr>
      </p:pic>
      <p:sp>
        <p:nvSpPr>
          <p:cNvPr id="245" name="Google Shape;245;p30"/>
          <p:cNvSpPr/>
          <p:nvPr/>
        </p:nvSpPr>
        <p:spPr>
          <a:xfrm>
            <a:off x="739575" y="1102275"/>
            <a:ext cx="372900" cy="10893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0"/>
          <p:cNvPicPr preferRelativeResize="0"/>
          <p:nvPr/>
        </p:nvPicPr>
        <p:blipFill>
          <a:blip r:embed="rId10">
            <a:alphaModFix/>
          </a:blip>
          <a:stretch>
            <a:fillRect/>
          </a:stretch>
        </p:blipFill>
        <p:spPr>
          <a:xfrm>
            <a:off x="3155900" y="871412"/>
            <a:ext cx="3692600" cy="4224585"/>
          </a:xfrm>
          <a:prstGeom prst="rect">
            <a:avLst/>
          </a:prstGeom>
          <a:noFill/>
          <a:ln>
            <a:noFill/>
          </a:ln>
        </p:spPr>
      </p:pic>
      <p:sp>
        <p:nvSpPr>
          <p:cNvPr id="247" name="Google Shape;247;p30"/>
          <p:cNvSpPr/>
          <p:nvPr/>
        </p:nvSpPr>
        <p:spPr>
          <a:xfrm>
            <a:off x="2271663" y="1102275"/>
            <a:ext cx="372900" cy="10893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11">
            <a:alphaModFix/>
          </a:blip>
          <a:stretch>
            <a:fillRect/>
          </a:stretch>
        </p:blipFill>
        <p:spPr>
          <a:xfrm>
            <a:off x="3150300" y="799800"/>
            <a:ext cx="3692600" cy="4272647"/>
          </a:xfrm>
          <a:prstGeom prst="rect">
            <a:avLst/>
          </a:prstGeom>
          <a:noFill/>
          <a:ln>
            <a:noFill/>
          </a:ln>
        </p:spPr>
      </p:pic>
      <p:sp>
        <p:nvSpPr>
          <p:cNvPr id="249" name="Google Shape;249;p30"/>
          <p:cNvSpPr/>
          <p:nvPr/>
        </p:nvSpPr>
        <p:spPr>
          <a:xfrm rot="-5400000">
            <a:off x="1918650" y="1445575"/>
            <a:ext cx="312900" cy="11310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0"/>
          <p:cNvPicPr preferRelativeResize="0"/>
          <p:nvPr/>
        </p:nvPicPr>
        <p:blipFill>
          <a:blip r:embed="rId12">
            <a:alphaModFix/>
          </a:blip>
          <a:stretch>
            <a:fillRect/>
          </a:stretch>
        </p:blipFill>
        <p:spPr>
          <a:xfrm>
            <a:off x="3209350" y="803975"/>
            <a:ext cx="3633550" cy="4215650"/>
          </a:xfrm>
          <a:prstGeom prst="rect">
            <a:avLst/>
          </a:prstGeom>
          <a:noFill/>
          <a:ln>
            <a:noFill/>
          </a:ln>
        </p:spPr>
      </p:pic>
      <p:pic>
        <p:nvPicPr>
          <p:cNvPr id="251" name="Google Shape;251;p30"/>
          <p:cNvPicPr preferRelativeResize="0"/>
          <p:nvPr/>
        </p:nvPicPr>
        <p:blipFill>
          <a:blip r:embed="rId13">
            <a:alphaModFix/>
          </a:blip>
          <a:stretch>
            <a:fillRect/>
          </a:stretch>
        </p:blipFill>
        <p:spPr>
          <a:xfrm>
            <a:off x="611675" y="986214"/>
            <a:ext cx="2157275" cy="2049712"/>
          </a:xfrm>
          <a:prstGeom prst="rect">
            <a:avLst/>
          </a:prstGeom>
          <a:noFill/>
          <a:ln>
            <a:noFill/>
          </a:ln>
        </p:spPr>
      </p:pic>
      <p:pic>
        <p:nvPicPr>
          <p:cNvPr id="252" name="Google Shape;252;p30"/>
          <p:cNvPicPr preferRelativeResize="0"/>
          <p:nvPr/>
        </p:nvPicPr>
        <p:blipFill>
          <a:blip r:embed="rId14">
            <a:alphaModFix/>
          </a:blip>
          <a:stretch>
            <a:fillRect/>
          </a:stretch>
        </p:blipFill>
        <p:spPr>
          <a:xfrm>
            <a:off x="3184225" y="841650"/>
            <a:ext cx="3633550" cy="4208675"/>
          </a:xfrm>
          <a:prstGeom prst="rect">
            <a:avLst/>
          </a:prstGeom>
          <a:noFill/>
          <a:ln>
            <a:noFill/>
          </a:ln>
        </p:spPr>
      </p:pic>
      <p:sp>
        <p:nvSpPr>
          <p:cNvPr id="253" name="Google Shape;253;p30"/>
          <p:cNvSpPr/>
          <p:nvPr/>
        </p:nvSpPr>
        <p:spPr>
          <a:xfrm rot="-5400000">
            <a:off x="1896700" y="713650"/>
            <a:ext cx="360900" cy="11271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rot="-5400000">
            <a:off x="1113750" y="1449938"/>
            <a:ext cx="360900" cy="11271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4258685" y="2318600"/>
            <a:ext cx="668100" cy="3129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4072501" y="4578900"/>
            <a:ext cx="276600" cy="3936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5464151" y="4578900"/>
            <a:ext cx="276600" cy="3936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718800" y="1833050"/>
            <a:ext cx="393600" cy="10893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0"/>
          <p:cNvPicPr preferRelativeResize="0"/>
          <p:nvPr/>
        </p:nvPicPr>
        <p:blipFill>
          <a:blip r:embed="rId15">
            <a:alphaModFix/>
          </a:blip>
          <a:stretch>
            <a:fillRect/>
          </a:stretch>
        </p:blipFill>
        <p:spPr>
          <a:xfrm>
            <a:off x="3193750" y="809825"/>
            <a:ext cx="3617775" cy="4272225"/>
          </a:xfrm>
          <a:prstGeom prst="rect">
            <a:avLst/>
          </a:prstGeom>
          <a:noFill/>
          <a:ln>
            <a:noFill/>
          </a:ln>
        </p:spPr>
      </p:pic>
      <p:pic>
        <p:nvPicPr>
          <p:cNvPr id="260" name="Google Shape;260;p30"/>
          <p:cNvPicPr preferRelativeResize="0"/>
          <p:nvPr/>
        </p:nvPicPr>
        <p:blipFill>
          <a:blip r:embed="rId16">
            <a:alphaModFix/>
          </a:blip>
          <a:stretch>
            <a:fillRect/>
          </a:stretch>
        </p:blipFill>
        <p:spPr>
          <a:xfrm>
            <a:off x="605075" y="968850"/>
            <a:ext cx="2157275" cy="2049680"/>
          </a:xfrm>
          <a:prstGeom prst="rect">
            <a:avLst/>
          </a:prstGeom>
          <a:noFill/>
          <a:ln>
            <a:noFill/>
          </a:ln>
        </p:spPr>
      </p:pic>
      <p:pic>
        <p:nvPicPr>
          <p:cNvPr id="261" name="Google Shape;261;p30"/>
          <p:cNvPicPr preferRelativeResize="0"/>
          <p:nvPr/>
        </p:nvPicPr>
        <p:blipFill>
          <a:blip r:embed="rId17">
            <a:alphaModFix/>
          </a:blip>
          <a:stretch>
            <a:fillRect/>
          </a:stretch>
        </p:blipFill>
        <p:spPr>
          <a:xfrm>
            <a:off x="3200625" y="803975"/>
            <a:ext cx="3617775" cy="4327750"/>
          </a:xfrm>
          <a:prstGeom prst="rect">
            <a:avLst/>
          </a:prstGeom>
          <a:noFill/>
          <a:ln>
            <a:noFill/>
          </a:ln>
        </p:spPr>
      </p:pic>
      <p:sp>
        <p:nvSpPr>
          <p:cNvPr id="262" name="Google Shape;262;p30"/>
          <p:cNvSpPr/>
          <p:nvPr/>
        </p:nvSpPr>
        <p:spPr>
          <a:xfrm>
            <a:off x="1473488" y="1102275"/>
            <a:ext cx="372900" cy="10893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rot="-5400000">
            <a:off x="1146150" y="2189075"/>
            <a:ext cx="1076100" cy="3246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rot="-5400000">
            <a:off x="1132800" y="2163725"/>
            <a:ext cx="348900" cy="1102500"/>
          </a:xfrm>
          <a:prstGeom prst="roundRect">
            <a:avLst>
              <a:gd fmla="val 16667" name="adj"/>
            </a:avLst>
          </a:prstGeom>
          <a:noFill/>
          <a:ln cap="flat" cmpd="sng" w="19050">
            <a:solidFill>
              <a:srgbClr val="27CC2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3797225" y="4578900"/>
            <a:ext cx="248100" cy="312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5492547" y="4578900"/>
            <a:ext cx="248100" cy="312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5922825" y="4578900"/>
            <a:ext cx="248100" cy="312900"/>
          </a:xfrm>
          <a:prstGeom prst="roundRect">
            <a:avLst>
              <a:gd fmla="val 16667" name="adj"/>
            </a:avLst>
          </a:prstGeom>
          <a:noFill/>
          <a:ln cap="flat" cmpd="sng" w="19050">
            <a:solidFill>
              <a:srgbClr val="27CC2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6354500" y="4578900"/>
            <a:ext cx="248100" cy="312900"/>
          </a:xfrm>
          <a:prstGeom prst="roundRect">
            <a:avLst>
              <a:gd fmla="val 16667" name="adj"/>
            </a:avLst>
          </a:prstGeom>
          <a:noFill/>
          <a:ln cap="flat" cmpd="sng" w="19050">
            <a:solidFill>
              <a:srgbClr val="27CC2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0"/>
          <p:cNvPicPr preferRelativeResize="0"/>
          <p:nvPr/>
        </p:nvPicPr>
        <p:blipFill>
          <a:blip r:embed="rId18">
            <a:alphaModFix/>
          </a:blip>
          <a:stretch>
            <a:fillRect/>
          </a:stretch>
        </p:blipFill>
        <p:spPr>
          <a:xfrm>
            <a:off x="6847863" y="978788"/>
            <a:ext cx="2159999" cy="2052001"/>
          </a:xfrm>
          <a:prstGeom prst="rect">
            <a:avLst/>
          </a:prstGeom>
          <a:noFill/>
          <a:ln>
            <a:noFill/>
          </a:ln>
        </p:spPr>
      </p:pic>
      <p:pic>
        <p:nvPicPr>
          <p:cNvPr id="270" name="Google Shape;270;p30"/>
          <p:cNvPicPr preferRelativeResize="0"/>
          <p:nvPr/>
        </p:nvPicPr>
        <p:blipFill>
          <a:blip r:embed="rId19">
            <a:alphaModFix/>
          </a:blip>
          <a:stretch>
            <a:fillRect/>
          </a:stretch>
        </p:blipFill>
        <p:spPr>
          <a:xfrm>
            <a:off x="6847524" y="978788"/>
            <a:ext cx="2159999" cy="2052001"/>
          </a:xfrm>
          <a:prstGeom prst="rect">
            <a:avLst/>
          </a:prstGeom>
          <a:noFill/>
          <a:ln>
            <a:noFill/>
          </a:ln>
        </p:spPr>
      </p:pic>
      <p:pic>
        <p:nvPicPr>
          <p:cNvPr id="271" name="Google Shape;271;p30"/>
          <p:cNvPicPr preferRelativeResize="0"/>
          <p:nvPr/>
        </p:nvPicPr>
        <p:blipFill>
          <a:blip r:embed="rId20">
            <a:alphaModFix/>
          </a:blip>
          <a:stretch>
            <a:fillRect/>
          </a:stretch>
        </p:blipFill>
        <p:spPr>
          <a:xfrm>
            <a:off x="6847537" y="958975"/>
            <a:ext cx="2160000" cy="2052000"/>
          </a:xfrm>
          <a:prstGeom prst="rect">
            <a:avLst/>
          </a:prstGeom>
          <a:noFill/>
          <a:ln>
            <a:noFill/>
          </a:ln>
        </p:spPr>
      </p:pic>
      <p:pic>
        <p:nvPicPr>
          <p:cNvPr id="272" name="Google Shape;272;p30"/>
          <p:cNvPicPr preferRelativeResize="0"/>
          <p:nvPr/>
        </p:nvPicPr>
        <p:blipFill>
          <a:blip r:embed="rId21">
            <a:alphaModFix/>
          </a:blip>
          <a:stretch>
            <a:fillRect/>
          </a:stretch>
        </p:blipFill>
        <p:spPr>
          <a:xfrm>
            <a:off x="6824148" y="958963"/>
            <a:ext cx="2160000" cy="2052000"/>
          </a:xfrm>
          <a:prstGeom prst="rect">
            <a:avLst/>
          </a:prstGeom>
          <a:noFill/>
          <a:ln>
            <a:noFill/>
          </a:ln>
        </p:spPr>
      </p:pic>
      <p:pic>
        <p:nvPicPr>
          <p:cNvPr id="273" name="Google Shape;273;p30"/>
          <p:cNvPicPr preferRelativeResize="0"/>
          <p:nvPr/>
        </p:nvPicPr>
        <p:blipFill>
          <a:blip r:embed="rId22">
            <a:alphaModFix/>
          </a:blip>
          <a:stretch>
            <a:fillRect/>
          </a:stretch>
        </p:blipFill>
        <p:spPr>
          <a:xfrm>
            <a:off x="6824149" y="978788"/>
            <a:ext cx="2160000" cy="2052000"/>
          </a:xfrm>
          <a:prstGeom prst="rect">
            <a:avLst/>
          </a:prstGeom>
          <a:noFill/>
          <a:ln>
            <a:noFill/>
          </a:ln>
        </p:spPr>
      </p:pic>
      <p:pic>
        <p:nvPicPr>
          <p:cNvPr id="274" name="Google Shape;274;p30"/>
          <p:cNvPicPr preferRelativeResize="0"/>
          <p:nvPr/>
        </p:nvPicPr>
        <p:blipFill>
          <a:blip r:embed="rId23">
            <a:alphaModFix/>
          </a:blip>
          <a:stretch>
            <a:fillRect/>
          </a:stretch>
        </p:blipFill>
        <p:spPr>
          <a:xfrm>
            <a:off x="6824149" y="963588"/>
            <a:ext cx="2160000" cy="2052000"/>
          </a:xfrm>
          <a:prstGeom prst="rect">
            <a:avLst/>
          </a:prstGeom>
          <a:noFill/>
          <a:ln>
            <a:noFill/>
          </a:ln>
        </p:spPr>
      </p:pic>
      <p:pic>
        <p:nvPicPr>
          <p:cNvPr id="275" name="Google Shape;275;p30"/>
          <p:cNvPicPr preferRelativeResize="0"/>
          <p:nvPr/>
        </p:nvPicPr>
        <p:blipFill>
          <a:blip r:embed="rId24">
            <a:alphaModFix/>
          </a:blip>
          <a:stretch>
            <a:fillRect/>
          </a:stretch>
        </p:blipFill>
        <p:spPr>
          <a:xfrm>
            <a:off x="6824149" y="958963"/>
            <a:ext cx="2160000" cy="2052000"/>
          </a:xfrm>
          <a:prstGeom prst="rect">
            <a:avLst/>
          </a:prstGeom>
          <a:noFill/>
          <a:ln>
            <a:noFill/>
          </a:ln>
        </p:spPr>
      </p:pic>
      <p:pic>
        <p:nvPicPr>
          <p:cNvPr id="276" name="Google Shape;276;p30"/>
          <p:cNvPicPr preferRelativeResize="0"/>
          <p:nvPr/>
        </p:nvPicPr>
        <p:blipFill>
          <a:blip r:embed="rId25">
            <a:alphaModFix/>
          </a:blip>
          <a:stretch>
            <a:fillRect/>
          </a:stretch>
        </p:blipFill>
        <p:spPr>
          <a:xfrm>
            <a:off x="6824149" y="958963"/>
            <a:ext cx="2160000" cy="2052000"/>
          </a:xfrm>
          <a:prstGeom prst="rect">
            <a:avLst/>
          </a:prstGeom>
          <a:noFill/>
          <a:ln>
            <a:noFill/>
          </a:ln>
        </p:spPr>
      </p:pic>
      <p:pic>
        <p:nvPicPr>
          <p:cNvPr id="277" name="Google Shape;277;p30"/>
          <p:cNvPicPr preferRelativeResize="0"/>
          <p:nvPr/>
        </p:nvPicPr>
        <p:blipFill>
          <a:blip r:embed="rId26">
            <a:alphaModFix/>
          </a:blip>
          <a:stretch>
            <a:fillRect/>
          </a:stretch>
        </p:blipFill>
        <p:spPr>
          <a:xfrm>
            <a:off x="6824150" y="963588"/>
            <a:ext cx="2160001" cy="2052000"/>
          </a:xfrm>
          <a:prstGeom prst="rect">
            <a:avLst/>
          </a:prstGeom>
          <a:noFill/>
          <a:ln>
            <a:noFill/>
          </a:ln>
        </p:spPr>
      </p:pic>
      <p:sp>
        <p:nvSpPr>
          <p:cNvPr id="278" name="Google Shape;278;p30"/>
          <p:cNvSpPr txBox="1"/>
          <p:nvPr>
            <p:ph idx="1" type="body"/>
          </p:nvPr>
        </p:nvSpPr>
        <p:spPr>
          <a:xfrm>
            <a:off x="6907850" y="29626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400">
                <a:latin typeface="Calibri"/>
                <a:ea typeface="Calibri"/>
                <a:cs typeface="Calibri"/>
                <a:sym typeface="Calibri"/>
              </a:rPr>
              <a:t>Arêtes mises dans l’arbre</a:t>
            </a:r>
            <a:endParaRPr/>
          </a:p>
          <a:p>
            <a:pPr indent="0" lvl="0" marL="0" rtl="0" algn="l">
              <a:spcBef>
                <a:spcPts val="1600"/>
              </a:spcBef>
              <a:spcAft>
                <a:spcPts val="1600"/>
              </a:spcAft>
              <a:buNone/>
            </a:pPr>
            <a:r>
              <a:t/>
            </a:r>
            <a:endParaRPr/>
          </a:p>
        </p:txBody>
      </p:sp>
      <p:sp>
        <p:nvSpPr>
          <p:cNvPr id="279" name="Google Shape;279;p30"/>
          <p:cNvSpPr txBox="1"/>
          <p:nvPr>
            <p:ph idx="1" type="body"/>
          </p:nvPr>
        </p:nvSpPr>
        <p:spPr>
          <a:xfrm>
            <a:off x="6735325" y="3371552"/>
            <a:ext cx="2402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latin typeface="Calibri"/>
                <a:ea typeface="Calibri"/>
                <a:cs typeface="Calibri"/>
                <a:sym typeface="Calibri"/>
              </a:rPr>
              <a:t>→ Kruskal</a:t>
            </a:r>
            <a:endParaRPr sz="1400">
              <a:latin typeface="Calibri"/>
              <a:ea typeface="Calibri"/>
              <a:cs typeface="Calibri"/>
              <a:sym typeface="Calibri"/>
            </a:endParaRPr>
          </a:p>
        </p:txBody>
      </p:sp>
      <p:pic>
        <p:nvPicPr>
          <p:cNvPr id="280" name="Google Shape;280;p30"/>
          <p:cNvPicPr preferRelativeResize="0"/>
          <p:nvPr/>
        </p:nvPicPr>
        <p:blipFill>
          <a:blip r:embed="rId18">
            <a:alphaModFix/>
          </a:blip>
          <a:stretch>
            <a:fillRect/>
          </a:stretch>
        </p:blipFill>
        <p:spPr>
          <a:xfrm>
            <a:off x="626450" y="967675"/>
            <a:ext cx="2113500" cy="2052001"/>
          </a:xfrm>
          <a:prstGeom prst="rect">
            <a:avLst/>
          </a:prstGeom>
          <a:noFill/>
          <a:ln>
            <a:noFill/>
          </a:ln>
        </p:spPr>
      </p:pic>
      <p:sp>
        <p:nvSpPr>
          <p:cNvPr id="281" name="Google Shape;281;p30"/>
          <p:cNvSpPr txBox="1"/>
          <p:nvPr>
            <p:ph idx="1" type="body"/>
          </p:nvPr>
        </p:nvSpPr>
        <p:spPr>
          <a:xfrm>
            <a:off x="1048363" y="2884050"/>
            <a:ext cx="13563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400">
                <a:latin typeface="Calibri"/>
                <a:ea typeface="Calibri"/>
                <a:cs typeface="Calibri"/>
                <a:sym typeface="Calibri"/>
              </a:rPr>
              <a:t>Niveau étudié : </a:t>
            </a:r>
            <a:br>
              <a:rPr lang="fr"/>
            </a:br>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sp>
        <p:nvSpPr>
          <p:cNvPr id="282" name="Google Shape;282;p30"/>
          <p:cNvSpPr txBox="1"/>
          <p:nvPr/>
        </p:nvSpPr>
        <p:spPr>
          <a:xfrm>
            <a:off x="189350" y="3523950"/>
            <a:ext cx="3093300" cy="1533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arbre QBT</a:t>
            </a:r>
            <a:r>
              <a:rPr lang="fr" sz="1200">
                <a:solidFill>
                  <a:schemeClr val="dk2"/>
                </a:solidFill>
                <a:latin typeface="Calibri"/>
                <a:ea typeface="Calibri"/>
                <a:cs typeface="Calibri"/>
                <a:sym typeface="Calibri"/>
              </a:rPr>
              <a:t>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Pour tous les niveaux, en partant du plus petit niveau :</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1200">
                <a:solidFill>
                  <a:schemeClr val="dk2"/>
                </a:solidFill>
                <a:latin typeface="Calibri"/>
                <a:ea typeface="Calibri"/>
                <a:cs typeface="Calibri"/>
                <a:sym typeface="Calibri"/>
              </a:rPr>
              <a:t>    Pour tous les arêtes du niveau :</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1200">
                <a:solidFill>
                  <a:schemeClr val="dk2"/>
                </a:solidFill>
                <a:latin typeface="Calibri"/>
                <a:ea typeface="Calibri"/>
                <a:cs typeface="Calibri"/>
                <a:sym typeface="Calibri"/>
              </a:rPr>
              <a:t>        Si les sommets adjacents de l’arête n’ont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pas de parent commun dans l’arbre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Leur créer un parent commun</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83" name="Google Shape;283;p30"/>
          <p:cNvSpPr txBox="1"/>
          <p:nvPr/>
        </p:nvSpPr>
        <p:spPr>
          <a:xfrm>
            <a:off x="-1589100" y="5285575"/>
            <a:ext cx="15891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0   1   2   3   4 </a:t>
            </a:r>
            <a:endParaRPr b="1" sz="1800">
              <a:solidFill>
                <a:srgbClr val="B7B7B7"/>
              </a:solidFill>
            </a:endParaRPr>
          </a:p>
        </p:txBody>
      </p:sp>
      <p:sp>
        <p:nvSpPr>
          <p:cNvPr id="284" name="Google Shape;284;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CC0000"/>
                </a:solidFill>
              </a:rPr>
              <a:t>0</a:t>
            </a:r>
            <a:r>
              <a:rPr b="1" lang="fr" sz="1800">
                <a:solidFill>
                  <a:srgbClr val="B7B7B7"/>
                </a:solidFill>
              </a:rPr>
              <a:t>   </a:t>
            </a:r>
            <a:r>
              <a:rPr b="1" lang="fr" sz="1800">
                <a:solidFill>
                  <a:srgbClr val="F1C232"/>
                </a:solidFill>
              </a:rPr>
              <a:t>1</a:t>
            </a:r>
            <a:r>
              <a:rPr b="1" lang="fr" sz="1800">
                <a:solidFill>
                  <a:srgbClr val="B7B7B7"/>
                </a:solidFill>
              </a:rPr>
              <a:t>   </a:t>
            </a:r>
            <a:r>
              <a:rPr b="1" lang="fr" sz="1800">
                <a:solidFill>
                  <a:srgbClr val="6AA84F"/>
                </a:solidFill>
              </a:rPr>
              <a:t>2</a:t>
            </a:r>
            <a:r>
              <a:rPr b="1" lang="fr" sz="1800">
                <a:solidFill>
                  <a:srgbClr val="B7B7B7"/>
                </a:solidFill>
              </a:rPr>
              <a:t>   </a:t>
            </a:r>
            <a:r>
              <a:rPr b="1" lang="fr" sz="1800">
                <a:solidFill>
                  <a:srgbClr val="3D85C6"/>
                </a:solidFill>
              </a:rPr>
              <a:t>3</a:t>
            </a:r>
            <a:r>
              <a:rPr b="1" lang="fr" sz="1800">
                <a:solidFill>
                  <a:srgbClr val="B7B7B7"/>
                </a:solidFill>
              </a:rPr>
              <a:t>   </a:t>
            </a:r>
            <a:r>
              <a:rPr b="1" lang="fr" sz="1800">
                <a:solidFill>
                  <a:srgbClr val="B4A7D6"/>
                </a:solidFill>
              </a:rPr>
              <a:t>4   </a:t>
            </a:r>
            <a:r>
              <a:rPr b="1" lang="fr" sz="1800">
                <a:solidFill>
                  <a:srgbClr val="45818E"/>
                </a:solidFill>
              </a:rPr>
              <a:t>5 </a:t>
            </a:r>
            <a:endParaRPr b="1" sz="1800">
              <a:solidFill>
                <a:srgbClr val="45818E"/>
              </a:solidFill>
            </a:endParaRPr>
          </a:p>
        </p:txBody>
      </p:sp>
      <p:sp>
        <p:nvSpPr>
          <p:cNvPr id="285" name="Google Shape;285;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CC0000"/>
                </a:solidFill>
              </a:rPr>
              <a:t>0</a:t>
            </a:r>
            <a:r>
              <a:rPr b="1" lang="fr" sz="1800">
                <a:solidFill>
                  <a:srgbClr val="B7B7B7"/>
                </a:solidFill>
              </a:rPr>
              <a:t>   1   2   3   4   5 </a:t>
            </a:r>
            <a:endParaRPr b="1" sz="1800">
              <a:solidFill>
                <a:srgbClr val="B7B7B7"/>
              </a:solidFill>
            </a:endParaRPr>
          </a:p>
        </p:txBody>
      </p:sp>
      <p:sp>
        <p:nvSpPr>
          <p:cNvPr id="286" name="Google Shape;286;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a:t>
            </a:r>
            <a:r>
              <a:rPr b="1" lang="fr" sz="1800">
                <a:solidFill>
                  <a:srgbClr val="F1C232"/>
                </a:solidFill>
              </a:rPr>
              <a:t>1</a:t>
            </a:r>
            <a:r>
              <a:rPr b="1" lang="fr" sz="1800">
                <a:solidFill>
                  <a:srgbClr val="B7B7B7"/>
                </a:solidFill>
              </a:rPr>
              <a:t>   2   3   4   5 </a:t>
            </a:r>
            <a:endParaRPr b="1" sz="1800">
              <a:solidFill>
                <a:srgbClr val="B7B7B7"/>
              </a:solidFill>
            </a:endParaRPr>
          </a:p>
        </p:txBody>
      </p:sp>
      <p:sp>
        <p:nvSpPr>
          <p:cNvPr id="287" name="Google Shape;287;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0   1</a:t>
            </a:r>
            <a:r>
              <a:rPr b="1" lang="fr" sz="1800">
                <a:solidFill>
                  <a:srgbClr val="999999"/>
                </a:solidFill>
              </a:rPr>
              <a:t> </a:t>
            </a:r>
            <a:r>
              <a:rPr b="1" lang="fr" sz="1800">
                <a:solidFill>
                  <a:srgbClr val="B7B7B7"/>
                </a:solidFill>
              </a:rPr>
              <a:t>  </a:t>
            </a:r>
            <a:r>
              <a:rPr b="1" lang="fr" sz="1800">
                <a:solidFill>
                  <a:srgbClr val="6AA84F"/>
                </a:solidFill>
              </a:rPr>
              <a:t>2</a:t>
            </a:r>
            <a:r>
              <a:rPr b="1" lang="fr" sz="1800">
                <a:solidFill>
                  <a:srgbClr val="B7B7B7"/>
                </a:solidFill>
              </a:rPr>
              <a:t>   3   4   5 </a:t>
            </a:r>
            <a:endParaRPr b="1" sz="1800">
              <a:solidFill>
                <a:srgbClr val="B7B7B7"/>
              </a:solidFill>
            </a:endParaRPr>
          </a:p>
        </p:txBody>
      </p:sp>
      <p:sp>
        <p:nvSpPr>
          <p:cNvPr id="288" name="Google Shape;288;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0   1</a:t>
            </a:r>
            <a:r>
              <a:rPr b="1" lang="fr" sz="1800">
                <a:solidFill>
                  <a:srgbClr val="999999"/>
                </a:solidFill>
              </a:rPr>
              <a:t> </a:t>
            </a:r>
            <a:r>
              <a:rPr b="1" lang="fr" sz="1800">
                <a:solidFill>
                  <a:srgbClr val="B7B7B7"/>
                </a:solidFill>
              </a:rPr>
              <a:t>  2   </a:t>
            </a:r>
            <a:r>
              <a:rPr b="1" lang="fr" sz="1800">
                <a:solidFill>
                  <a:srgbClr val="3D85C6"/>
                </a:solidFill>
              </a:rPr>
              <a:t>3</a:t>
            </a:r>
            <a:r>
              <a:rPr b="1" lang="fr" sz="1800">
                <a:solidFill>
                  <a:srgbClr val="B7B7B7"/>
                </a:solidFill>
              </a:rPr>
              <a:t>   4   5 </a:t>
            </a:r>
            <a:endParaRPr b="1" sz="1800">
              <a:solidFill>
                <a:srgbClr val="B7B7B7"/>
              </a:solidFill>
            </a:endParaRPr>
          </a:p>
        </p:txBody>
      </p:sp>
      <p:cxnSp>
        <p:nvCxnSpPr>
          <p:cNvPr id="289" name="Google Shape;289;p30"/>
          <p:cNvCxnSpPr/>
          <p:nvPr/>
        </p:nvCxnSpPr>
        <p:spPr>
          <a:xfrm>
            <a:off x="291700" y="4216675"/>
            <a:ext cx="0" cy="6933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0"/>
          <p:cNvCxnSpPr/>
          <p:nvPr/>
        </p:nvCxnSpPr>
        <p:spPr>
          <a:xfrm>
            <a:off x="444100" y="4369075"/>
            <a:ext cx="1500" cy="5409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0"/>
          <p:cNvCxnSpPr/>
          <p:nvPr/>
        </p:nvCxnSpPr>
        <p:spPr>
          <a:xfrm>
            <a:off x="598000" y="4744675"/>
            <a:ext cx="3300" cy="17940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0"/>
          <p:cNvSpPr txBox="1"/>
          <p:nvPr/>
        </p:nvSpPr>
        <p:spPr>
          <a:xfrm>
            <a:off x="6743500" y="3810425"/>
            <a:ext cx="2478000" cy="69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fr" u="sng">
                <a:solidFill>
                  <a:schemeClr val="dk2"/>
                </a:solidFill>
                <a:latin typeface="Calibri"/>
                <a:ea typeface="Calibri"/>
                <a:cs typeface="Calibri"/>
                <a:sym typeface="Calibri"/>
              </a:rPr>
              <a:t>Construire QBT</a:t>
            </a:r>
            <a:br>
              <a:rPr b="1" lang="fr" u="sng">
                <a:solidFill>
                  <a:schemeClr val="dk2"/>
                </a:solidFill>
                <a:latin typeface="Calibri"/>
                <a:ea typeface="Calibri"/>
                <a:cs typeface="Calibri"/>
                <a:sym typeface="Calibri"/>
              </a:rPr>
            </a:br>
            <a:r>
              <a:rPr b="1" lang="fr">
                <a:solidFill>
                  <a:schemeClr val="dk2"/>
                </a:solidFill>
                <a:latin typeface="Calibri"/>
                <a:ea typeface="Calibri"/>
                <a:cs typeface="Calibri"/>
                <a:sym typeface="Calibri"/>
              </a:rPr>
              <a:t>=</a:t>
            </a:r>
            <a:r>
              <a:rPr b="1" lang="fr" u="sng">
                <a:solidFill>
                  <a:schemeClr val="dk2"/>
                </a:solidFill>
                <a:latin typeface="Calibri"/>
                <a:ea typeface="Calibri"/>
                <a:cs typeface="Calibri"/>
                <a:sym typeface="Calibri"/>
              </a:rPr>
              <a:t> </a:t>
            </a:r>
            <a:br>
              <a:rPr b="1" lang="fr" u="sng">
                <a:solidFill>
                  <a:schemeClr val="dk2"/>
                </a:solidFill>
                <a:latin typeface="Calibri"/>
                <a:ea typeface="Calibri"/>
                <a:cs typeface="Calibri"/>
                <a:sym typeface="Calibri"/>
              </a:rPr>
            </a:br>
            <a:r>
              <a:rPr b="1" lang="fr" u="sng">
                <a:solidFill>
                  <a:schemeClr val="dk2"/>
                </a:solidFill>
                <a:latin typeface="Calibri"/>
                <a:ea typeface="Calibri"/>
                <a:cs typeface="Calibri"/>
                <a:sym typeface="Calibri"/>
              </a:rPr>
              <a:t>construire arbre de poids minimum</a:t>
            </a:r>
            <a:endParaRPr b="1" u="sng">
              <a:solidFill>
                <a:schemeClr val="dk2"/>
              </a:solidFill>
              <a:latin typeface="Calibri"/>
              <a:ea typeface="Calibri"/>
              <a:cs typeface="Calibri"/>
              <a:sym typeface="Calibri"/>
            </a:endParaRPr>
          </a:p>
        </p:txBody>
      </p:sp>
      <p:sp>
        <p:nvSpPr>
          <p:cNvPr id="293" name="Google Shape;293;p30"/>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Construction de l’arbre QBT</a:t>
            </a:r>
            <a:endParaRPr>
              <a:solidFill>
                <a:srgbClr val="FFFFFF"/>
              </a:solidFill>
            </a:endParaRPr>
          </a:p>
        </p:txBody>
      </p:sp>
      <p:sp>
        <p:nvSpPr>
          <p:cNvPr id="295" name="Google Shape;295;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0   1</a:t>
            </a:r>
            <a:r>
              <a:rPr b="1" lang="fr" sz="1800">
                <a:solidFill>
                  <a:srgbClr val="999999"/>
                </a:solidFill>
              </a:rPr>
              <a:t> </a:t>
            </a:r>
            <a:r>
              <a:rPr b="1" lang="fr" sz="1800">
                <a:solidFill>
                  <a:srgbClr val="B7B7B7"/>
                </a:solidFill>
              </a:rPr>
              <a:t>  2   3   </a:t>
            </a:r>
            <a:r>
              <a:rPr b="1" lang="fr" sz="1800">
                <a:solidFill>
                  <a:srgbClr val="B4A7D6"/>
                </a:solidFill>
              </a:rPr>
              <a:t>4   </a:t>
            </a:r>
            <a:r>
              <a:rPr b="1" lang="fr" sz="1800">
                <a:solidFill>
                  <a:srgbClr val="B7B7B7"/>
                </a:solidFill>
              </a:rPr>
              <a:t>5</a:t>
            </a:r>
            <a:r>
              <a:rPr b="1" lang="fr" sz="1800">
                <a:solidFill>
                  <a:srgbClr val="CCCCCC"/>
                </a:solidFill>
              </a:rPr>
              <a:t> </a:t>
            </a:r>
            <a:endParaRPr b="1" sz="1800">
              <a:solidFill>
                <a:srgbClr val="CCCCCC"/>
              </a:solidFill>
            </a:endParaRPr>
          </a:p>
        </p:txBody>
      </p:sp>
      <p:pic>
        <p:nvPicPr>
          <p:cNvPr id="296" name="Google Shape;296;p30"/>
          <p:cNvPicPr preferRelativeResize="0"/>
          <p:nvPr/>
        </p:nvPicPr>
        <p:blipFill>
          <a:blip r:embed="rId27">
            <a:alphaModFix/>
          </a:blip>
          <a:stretch>
            <a:fillRect/>
          </a:stretch>
        </p:blipFill>
        <p:spPr>
          <a:xfrm>
            <a:off x="626450" y="985412"/>
            <a:ext cx="2113500" cy="2008087"/>
          </a:xfrm>
          <a:prstGeom prst="rect">
            <a:avLst/>
          </a:prstGeom>
          <a:noFill/>
          <a:ln>
            <a:noFill/>
          </a:ln>
        </p:spPr>
      </p:pic>
      <p:sp>
        <p:nvSpPr>
          <p:cNvPr id="297" name="Google Shape;297;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B7B7B7"/>
                </a:solidFill>
              </a:rPr>
              <a:t>0   1</a:t>
            </a:r>
            <a:r>
              <a:rPr b="1" lang="fr" sz="1800">
                <a:solidFill>
                  <a:srgbClr val="999999"/>
                </a:solidFill>
              </a:rPr>
              <a:t> </a:t>
            </a:r>
            <a:r>
              <a:rPr b="1" lang="fr" sz="1800">
                <a:solidFill>
                  <a:srgbClr val="B7B7B7"/>
                </a:solidFill>
              </a:rPr>
              <a:t>  2   3   4</a:t>
            </a:r>
            <a:r>
              <a:rPr b="1" lang="fr" sz="1800">
                <a:solidFill>
                  <a:srgbClr val="B4A7D6"/>
                </a:solidFill>
              </a:rPr>
              <a:t>   </a:t>
            </a:r>
            <a:r>
              <a:rPr b="1" lang="fr" sz="1800">
                <a:solidFill>
                  <a:srgbClr val="72AFA2"/>
                </a:solidFill>
              </a:rPr>
              <a:t>5</a:t>
            </a:r>
            <a:r>
              <a:rPr b="1" lang="fr" sz="1800">
                <a:solidFill>
                  <a:srgbClr val="B7B7B7"/>
                </a:solidFill>
              </a:rPr>
              <a:t> </a:t>
            </a:r>
            <a:endParaRPr b="1" sz="1800">
              <a:solidFill>
                <a:srgbClr val="B7B7B7"/>
              </a:solidFill>
            </a:endParaRPr>
          </a:p>
        </p:txBody>
      </p:sp>
      <p:pic>
        <p:nvPicPr>
          <p:cNvPr id="298" name="Google Shape;298;p30"/>
          <p:cNvPicPr preferRelativeResize="0"/>
          <p:nvPr/>
        </p:nvPicPr>
        <p:blipFill>
          <a:blip r:embed="rId18">
            <a:alphaModFix/>
          </a:blip>
          <a:stretch>
            <a:fillRect/>
          </a:stretch>
        </p:blipFill>
        <p:spPr>
          <a:xfrm>
            <a:off x="631775" y="996250"/>
            <a:ext cx="2094975" cy="1987748"/>
          </a:xfrm>
          <a:prstGeom prst="rect">
            <a:avLst/>
          </a:prstGeom>
          <a:noFill/>
          <a:ln>
            <a:noFill/>
          </a:ln>
        </p:spPr>
      </p:pic>
      <p:sp>
        <p:nvSpPr>
          <p:cNvPr id="299" name="Google Shape;299;p30"/>
          <p:cNvSpPr txBox="1"/>
          <p:nvPr/>
        </p:nvSpPr>
        <p:spPr>
          <a:xfrm>
            <a:off x="773900" y="3083700"/>
            <a:ext cx="1932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800">
                <a:solidFill>
                  <a:srgbClr val="CC0000"/>
                </a:solidFill>
              </a:rPr>
              <a:t>0</a:t>
            </a:r>
            <a:r>
              <a:rPr b="1" lang="fr" sz="1800">
                <a:solidFill>
                  <a:srgbClr val="B7B7B7"/>
                </a:solidFill>
              </a:rPr>
              <a:t>   </a:t>
            </a:r>
            <a:r>
              <a:rPr b="1" lang="fr" sz="1800">
                <a:solidFill>
                  <a:srgbClr val="F1C232"/>
                </a:solidFill>
              </a:rPr>
              <a:t>1</a:t>
            </a:r>
            <a:r>
              <a:rPr b="1" lang="fr" sz="1800">
                <a:solidFill>
                  <a:srgbClr val="B7B7B7"/>
                </a:solidFill>
              </a:rPr>
              <a:t>   </a:t>
            </a:r>
            <a:r>
              <a:rPr b="1" lang="fr" sz="1800">
                <a:solidFill>
                  <a:srgbClr val="6AA84F"/>
                </a:solidFill>
              </a:rPr>
              <a:t>2</a:t>
            </a:r>
            <a:r>
              <a:rPr b="1" lang="fr" sz="1800">
                <a:solidFill>
                  <a:srgbClr val="B7B7B7"/>
                </a:solidFill>
              </a:rPr>
              <a:t>   </a:t>
            </a:r>
            <a:r>
              <a:rPr b="1" lang="fr" sz="1800">
                <a:solidFill>
                  <a:srgbClr val="3D85C6"/>
                </a:solidFill>
              </a:rPr>
              <a:t>3</a:t>
            </a:r>
            <a:r>
              <a:rPr b="1" lang="fr" sz="1800">
                <a:solidFill>
                  <a:srgbClr val="B7B7B7"/>
                </a:solidFill>
              </a:rPr>
              <a:t>   </a:t>
            </a:r>
            <a:r>
              <a:rPr b="1" lang="fr" sz="1800">
                <a:solidFill>
                  <a:srgbClr val="B4A7D6"/>
                </a:solidFill>
              </a:rPr>
              <a:t>4   </a:t>
            </a:r>
            <a:r>
              <a:rPr b="1" lang="fr" sz="1800">
                <a:solidFill>
                  <a:srgbClr val="45818E"/>
                </a:solidFill>
              </a:rPr>
              <a:t>5 </a:t>
            </a:r>
            <a:endParaRPr b="1" sz="1800">
              <a:solidFill>
                <a:srgbClr val="45818E"/>
              </a:solidFill>
            </a:endParaRPr>
          </a:p>
        </p:txBody>
      </p:sp>
      <p:sp>
        <p:nvSpPr>
          <p:cNvPr id="300" name="Google Shape;300;p30"/>
          <p:cNvSpPr txBox="1"/>
          <p:nvPr>
            <p:ph idx="1" type="body"/>
          </p:nvPr>
        </p:nvSpPr>
        <p:spPr>
          <a:xfrm>
            <a:off x="2991250" y="1643450"/>
            <a:ext cx="914100" cy="6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ARBRE</a:t>
            </a:r>
            <a:br>
              <a:rPr b="1" lang="fr" sz="1600">
                <a:solidFill>
                  <a:srgbClr val="CC0000"/>
                </a:solidFill>
                <a:latin typeface="Calibri"/>
                <a:ea typeface="Calibri"/>
                <a:cs typeface="Calibri"/>
                <a:sym typeface="Calibri"/>
              </a:rPr>
            </a:br>
            <a:r>
              <a:rPr b="1" lang="fr" sz="1600">
                <a:solidFill>
                  <a:srgbClr val="CC0000"/>
                </a:solidFill>
                <a:latin typeface="Calibri"/>
                <a:ea typeface="Calibri"/>
                <a:cs typeface="Calibri"/>
                <a:sym typeface="Calibri"/>
              </a:rPr>
              <a:t>QBT</a:t>
            </a:r>
            <a:endParaRPr b="1" sz="1600">
              <a:solidFill>
                <a:srgbClr val="CC0000"/>
              </a:solidFill>
            </a:endParaRPr>
          </a:p>
          <a:p>
            <a:pPr indent="0" lvl="0" marL="0" rtl="0" algn="l">
              <a:spcBef>
                <a:spcPts val="1600"/>
              </a:spcBef>
              <a:spcAft>
                <a:spcPts val="1600"/>
              </a:spcAft>
              <a:buNone/>
            </a:pPr>
            <a:r>
              <a:t/>
            </a:r>
            <a:endParaRPr/>
          </a:p>
        </p:txBody>
      </p:sp>
      <p:pic>
        <p:nvPicPr>
          <p:cNvPr id="301" name="Google Shape;301;p30"/>
          <p:cNvPicPr preferRelativeResize="0"/>
          <p:nvPr/>
        </p:nvPicPr>
        <p:blipFill rotWithShape="1">
          <a:blip r:embed="rId28">
            <a:alphaModFix/>
          </a:blip>
          <a:srcRect b="10775" l="3364" r="27550" t="38823"/>
          <a:stretch/>
        </p:blipFill>
        <p:spPr>
          <a:xfrm>
            <a:off x="3250575" y="2266688"/>
            <a:ext cx="794750" cy="817025"/>
          </a:xfrm>
          <a:prstGeom prst="rect">
            <a:avLst/>
          </a:prstGeom>
          <a:noFill/>
          <a:ln>
            <a:noFill/>
          </a:ln>
        </p:spPr>
      </p:pic>
      <p:sp>
        <p:nvSpPr>
          <p:cNvPr id="302" name="Google Shape;302;p30"/>
          <p:cNvSpPr txBox="1"/>
          <p:nvPr>
            <p:ph idx="1" type="body"/>
          </p:nvPr>
        </p:nvSpPr>
        <p:spPr>
          <a:xfrm>
            <a:off x="2779450" y="1643458"/>
            <a:ext cx="1337700" cy="6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fr" sz="1400">
                <a:latin typeface="Calibri"/>
                <a:ea typeface="Calibri"/>
                <a:cs typeface="Calibri"/>
                <a:sym typeface="Calibri"/>
              </a:rPr>
              <a:t>(Déjà un parent commun)</a:t>
            </a:r>
            <a:endParaRPr i="1"/>
          </a:p>
          <a:p>
            <a:pPr indent="0" lvl="0" marL="0" rtl="0" algn="l">
              <a:spcBef>
                <a:spcPts val="1600"/>
              </a:spcBef>
              <a:spcAft>
                <a:spcPts val="1600"/>
              </a:spcAft>
              <a:buNone/>
            </a:pPr>
            <a:r>
              <a:t/>
            </a:r>
            <a:endParaRPr/>
          </a:p>
        </p:txBody>
      </p:sp>
      <p:sp>
        <p:nvSpPr>
          <p:cNvPr id="303" name="Google Shape;303;p30"/>
          <p:cNvSpPr/>
          <p:nvPr/>
        </p:nvSpPr>
        <p:spPr>
          <a:xfrm>
            <a:off x="4570225" y="1674925"/>
            <a:ext cx="536700" cy="2424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4714525" y="1043450"/>
            <a:ext cx="536700" cy="242400"/>
          </a:xfrm>
          <a:prstGeom prst="roundRect">
            <a:avLst>
              <a:gd fmla="val 16667" name="adj"/>
            </a:avLst>
          </a:prstGeom>
          <a:noFill/>
          <a:ln cap="flat" cmpd="sng" w="19050">
            <a:solidFill>
              <a:srgbClr val="27CC2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 name="Google Shape;305;p30"/>
          <p:cNvCxnSpPr/>
          <p:nvPr/>
        </p:nvCxnSpPr>
        <p:spPr>
          <a:xfrm flipH="1">
            <a:off x="6790475" y="905600"/>
            <a:ext cx="1500" cy="42309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0"/>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J</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par>
                                <p:cTn fill="hold" nodeType="withEffect" presetClass="exit" presetID="1" presetSubtype="0">
                                  <p:stCondLst>
                                    <p:cond delay="0"/>
                                  </p:stCondLst>
                                  <p:childTnLst>
                                    <p:set>
                                      <p:cBhvr>
                                        <p:cTn dur="1" fill="hold">
                                          <p:stCondLst>
                                            <p:cond delay="0"/>
                                          </p:stCondLst>
                                        </p:cTn>
                                        <p:tgtEl>
                                          <p:spTgt spid="2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xit" presetID="1" presetSubtype="0">
                                  <p:stCondLst>
                                    <p:cond delay="0"/>
                                  </p:stCondLst>
                                  <p:childTnLst>
                                    <p:set>
                                      <p:cBhvr>
                                        <p:cTn dur="1" fill="hold">
                                          <p:stCondLst>
                                            <p:cond delay="0"/>
                                          </p:stCondLst>
                                        </p:cTn>
                                        <p:tgtEl>
                                          <p:spTgt spid="30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310" name="Shape 310"/>
        <p:cNvGrpSpPr/>
        <p:nvPr/>
      </p:nvGrpSpPr>
      <p:grpSpPr>
        <a:xfrm>
          <a:off x="0" y="0"/>
          <a:ext cx="0" cy="0"/>
          <a:chOff x="0" y="0"/>
          <a:chExt cx="0" cy="0"/>
        </a:xfrm>
      </p:grpSpPr>
      <p:sp>
        <p:nvSpPr>
          <p:cNvPr id="311" name="Google Shape;311;p31"/>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Fusion des arbres QBT</a:t>
            </a:r>
            <a:endParaRPr b="1" sz="2800">
              <a:solidFill>
                <a:srgbClr val="CC0000"/>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Calcul des attributs</a:t>
            </a:r>
            <a:endParaRPr sz="2800">
              <a:solidFill>
                <a:srgbClr val="FFFFFF"/>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Etiquetage en 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312" name="Google Shape;31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13" name="Google Shape;313;p31"/>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31550" y="1521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Introduction</a:t>
            </a:r>
            <a:r>
              <a:rPr lang="fr">
                <a:solidFill>
                  <a:srgbClr val="FFFFFF"/>
                </a:solidFill>
              </a:rPr>
              <a:t> - Les images de grande taille</a:t>
            </a:r>
            <a:endParaRPr>
              <a:solidFill>
                <a:srgbClr val="FFFFFF"/>
              </a:solidFill>
            </a:endParaRPr>
          </a:p>
        </p:txBody>
      </p:sp>
      <p:pic>
        <p:nvPicPr>
          <p:cNvPr id="70" name="Google Shape;70;p14"/>
          <p:cNvPicPr preferRelativeResize="0"/>
          <p:nvPr/>
        </p:nvPicPr>
        <p:blipFill>
          <a:blip r:embed="rId3">
            <a:alphaModFix/>
          </a:blip>
          <a:stretch>
            <a:fillRect/>
          </a:stretch>
        </p:blipFill>
        <p:spPr>
          <a:xfrm>
            <a:off x="405200" y="1154700"/>
            <a:ext cx="3810000" cy="3048000"/>
          </a:xfrm>
          <a:prstGeom prst="rect">
            <a:avLst/>
          </a:prstGeom>
          <a:noFill/>
          <a:ln>
            <a:noFill/>
          </a:ln>
        </p:spPr>
      </p:pic>
      <p:pic>
        <p:nvPicPr>
          <p:cNvPr id="71" name="Google Shape;71;p14"/>
          <p:cNvPicPr preferRelativeResize="0"/>
          <p:nvPr/>
        </p:nvPicPr>
        <p:blipFill>
          <a:blip r:embed="rId4">
            <a:alphaModFix/>
          </a:blip>
          <a:stretch>
            <a:fillRect/>
          </a:stretch>
        </p:blipFill>
        <p:spPr>
          <a:xfrm>
            <a:off x="4844025" y="1154700"/>
            <a:ext cx="3810000" cy="3048000"/>
          </a:xfrm>
          <a:prstGeom prst="rect">
            <a:avLst/>
          </a:prstGeom>
          <a:noFill/>
          <a:ln>
            <a:noFill/>
          </a:ln>
        </p:spPr>
      </p:pic>
      <p:sp>
        <p:nvSpPr>
          <p:cNvPr id="72" name="Google Shape;72;p14"/>
          <p:cNvSpPr txBox="1"/>
          <p:nvPr/>
        </p:nvSpPr>
        <p:spPr>
          <a:xfrm>
            <a:off x="7308000" y="4704050"/>
            <a:ext cx="1684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t>Source: UNICAMP</a:t>
            </a:r>
            <a:endParaRPr sz="1000"/>
          </a:p>
        </p:txBody>
      </p:sp>
      <p:sp>
        <p:nvSpPr>
          <p:cNvPr id="73" name="Google Shape;7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74" name="Google Shape;74;p14"/>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A</a:t>
            </a:r>
            <a:endParaRPr sz="30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2"/>
          <p:cNvPicPr preferRelativeResize="0"/>
          <p:nvPr/>
        </p:nvPicPr>
        <p:blipFill>
          <a:blip r:embed="rId3">
            <a:alphaModFix/>
          </a:blip>
          <a:stretch>
            <a:fillRect/>
          </a:stretch>
        </p:blipFill>
        <p:spPr>
          <a:xfrm>
            <a:off x="1182938" y="1658800"/>
            <a:ext cx="6778126" cy="2805300"/>
          </a:xfrm>
          <a:prstGeom prst="rect">
            <a:avLst/>
          </a:prstGeom>
          <a:noFill/>
          <a:ln>
            <a:noFill/>
          </a:ln>
        </p:spPr>
      </p:pic>
      <p:sp>
        <p:nvSpPr>
          <p:cNvPr id="319" name="Google Shape;319;p32"/>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Fusionner deux arbres QBT</a:t>
            </a:r>
            <a:endParaRPr>
              <a:solidFill>
                <a:srgbClr val="FFFFFF"/>
              </a:solidFill>
            </a:endParaRPr>
          </a:p>
        </p:txBody>
      </p:sp>
      <p:sp>
        <p:nvSpPr>
          <p:cNvPr id="321" name="Google Shape;32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22" name="Google Shape;322;p32"/>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323" name="Google Shape;323;p32"/>
          <p:cNvSpPr/>
          <p:nvPr/>
        </p:nvSpPr>
        <p:spPr>
          <a:xfrm>
            <a:off x="1478550" y="1735150"/>
            <a:ext cx="2850600" cy="2652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txBox="1"/>
          <p:nvPr>
            <p:ph idx="1" type="body"/>
          </p:nvPr>
        </p:nvSpPr>
        <p:spPr>
          <a:xfrm>
            <a:off x="1954850" y="1286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325" name="Google Shape;325;p32"/>
          <p:cNvSpPr/>
          <p:nvPr/>
        </p:nvSpPr>
        <p:spPr>
          <a:xfrm>
            <a:off x="4831350" y="1735150"/>
            <a:ext cx="2850600" cy="26526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txBox="1"/>
          <p:nvPr>
            <p:ph idx="1" type="body"/>
          </p:nvPr>
        </p:nvSpPr>
        <p:spPr>
          <a:xfrm>
            <a:off x="5260350" y="1286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sp>
        <p:nvSpPr>
          <p:cNvPr id="327" name="Google Shape;327;p32"/>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Fusionner </a:t>
            </a:r>
            <a:r>
              <a:rPr lang="fr">
                <a:solidFill>
                  <a:srgbClr val="FFFFFF"/>
                </a:solidFill>
              </a:rPr>
              <a:t>deux arbres QBT</a:t>
            </a:r>
            <a:endParaRPr>
              <a:solidFill>
                <a:srgbClr val="FFFFFF"/>
              </a:solidFill>
            </a:endParaRPr>
          </a:p>
        </p:txBody>
      </p:sp>
      <p:sp>
        <p:nvSpPr>
          <p:cNvPr id="334" name="Google Shape;33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35" name="Google Shape;335;p33"/>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336" name="Google Shape;336;p33"/>
          <p:cNvSpPr txBox="1"/>
          <p:nvPr>
            <p:ph idx="1" type="body"/>
          </p:nvPr>
        </p:nvSpPr>
        <p:spPr>
          <a:xfrm>
            <a:off x="1763125" y="1018825"/>
            <a:ext cx="2100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ARBRE QBT 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337" name="Google Shape;337;p33"/>
          <p:cNvSpPr txBox="1"/>
          <p:nvPr>
            <p:ph idx="1" type="body"/>
          </p:nvPr>
        </p:nvSpPr>
        <p:spPr>
          <a:xfrm>
            <a:off x="5437100" y="10188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ARBRE QBT 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pic>
        <p:nvPicPr>
          <p:cNvPr id="338" name="Google Shape;338;p33"/>
          <p:cNvPicPr preferRelativeResize="0"/>
          <p:nvPr/>
        </p:nvPicPr>
        <p:blipFill>
          <a:blip r:embed="rId3">
            <a:alphaModFix/>
          </a:blip>
          <a:stretch>
            <a:fillRect/>
          </a:stretch>
        </p:blipFill>
        <p:spPr>
          <a:xfrm>
            <a:off x="1350500" y="1488635"/>
            <a:ext cx="2850600" cy="3298042"/>
          </a:xfrm>
          <a:prstGeom prst="rect">
            <a:avLst/>
          </a:prstGeom>
          <a:noFill/>
          <a:ln>
            <a:noFill/>
          </a:ln>
        </p:spPr>
      </p:pic>
      <p:sp>
        <p:nvSpPr>
          <p:cNvPr id="339" name="Google Shape;339;p33"/>
          <p:cNvSpPr/>
          <p:nvPr/>
        </p:nvSpPr>
        <p:spPr>
          <a:xfrm>
            <a:off x="1189825" y="1506550"/>
            <a:ext cx="3139200" cy="32982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3"/>
          <p:cNvPicPr preferRelativeResize="0"/>
          <p:nvPr/>
        </p:nvPicPr>
        <p:blipFill>
          <a:blip r:embed="rId3">
            <a:alphaModFix/>
          </a:blip>
          <a:stretch>
            <a:fillRect/>
          </a:stretch>
        </p:blipFill>
        <p:spPr>
          <a:xfrm>
            <a:off x="5008100" y="1488635"/>
            <a:ext cx="2850600" cy="3298042"/>
          </a:xfrm>
          <a:prstGeom prst="rect">
            <a:avLst/>
          </a:prstGeom>
          <a:noFill/>
          <a:ln>
            <a:noFill/>
          </a:ln>
        </p:spPr>
      </p:pic>
      <p:sp>
        <p:nvSpPr>
          <p:cNvPr id="341" name="Google Shape;341;p33"/>
          <p:cNvSpPr/>
          <p:nvPr/>
        </p:nvSpPr>
        <p:spPr>
          <a:xfrm>
            <a:off x="4847425" y="1506550"/>
            <a:ext cx="3139200" cy="32982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txBox="1"/>
          <p:nvPr>
            <p:ph idx="1" type="body"/>
          </p:nvPr>
        </p:nvSpPr>
        <p:spPr>
          <a:xfrm>
            <a:off x="4247000" y="1819625"/>
            <a:ext cx="690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3000">
                <a:solidFill>
                  <a:srgbClr val="666666"/>
                </a:solidFill>
                <a:latin typeface="Calibri"/>
                <a:ea typeface="Calibri"/>
                <a:cs typeface="Calibri"/>
                <a:sym typeface="Calibri"/>
              </a:rPr>
              <a:t>. . .</a:t>
            </a:r>
            <a:endParaRPr b="1" sz="3000">
              <a:solidFill>
                <a:srgbClr val="666666"/>
              </a:solidFill>
            </a:endParaRPr>
          </a:p>
          <a:p>
            <a:pPr indent="0" lvl="0" marL="0" rtl="0" algn="l">
              <a:spcBef>
                <a:spcPts val="1600"/>
              </a:spcBef>
              <a:spcAft>
                <a:spcPts val="1600"/>
              </a:spcAft>
              <a:buNone/>
            </a:pPr>
            <a:r>
              <a:t/>
            </a:r>
            <a:endParaRPr b="1" sz="3000">
              <a:solidFill>
                <a:srgbClr val="CC0000"/>
              </a:solidFill>
            </a:endParaRPr>
          </a:p>
        </p:txBody>
      </p:sp>
      <p:sp>
        <p:nvSpPr>
          <p:cNvPr id="343" name="Google Shape;343;p33"/>
          <p:cNvSpPr txBox="1"/>
          <p:nvPr>
            <p:ph idx="1" type="body"/>
          </p:nvPr>
        </p:nvSpPr>
        <p:spPr>
          <a:xfrm>
            <a:off x="4247000" y="2657825"/>
            <a:ext cx="690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3000">
                <a:solidFill>
                  <a:srgbClr val="666666"/>
                </a:solidFill>
                <a:latin typeface="Calibri"/>
                <a:ea typeface="Calibri"/>
                <a:cs typeface="Calibri"/>
                <a:sym typeface="Calibri"/>
              </a:rPr>
              <a:t>. . .</a:t>
            </a:r>
            <a:endParaRPr b="1" sz="3000">
              <a:solidFill>
                <a:srgbClr val="666666"/>
              </a:solidFill>
            </a:endParaRPr>
          </a:p>
          <a:p>
            <a:pPr indent="0" lvl="0" marL="0" rtl="0" algn="l">
              <a:spcBef>
                <a:spcPts val="1600"/>
              </a:spcBef>
              <a:spcAft>
                <a:spcPts val="1600"/>
              </a:spcAft>
              <a:buNone/>
            </a:pPr>
            <a:r>
              <a:t/>
            </a:r>
            <a:endParaRPr b="1" sz="3000">
              <a:solidFill>
                <a:srgbClr val="CC0000"/>
              </a:solidFill>
            </a:endParaRPr>
          </a:p>
        </p:txBody>
      </p:sp>
      <p:sp>
        <p:nvSpPr>
          <p:cNvPr id="344" name="Google Shape;344;p33"/>
          <p:cNvSpPr txBox="1"/>
          <p:nvPr>
            <p:ph idx="1" type="body"/>
          </p:nvPr>
        </p:nvSpPr>
        <p:spPr>
          <a:xfrm>
            <a:off x="4247000" y="3496025"/>
            <a:ext cx="690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3000">
                <a:solidFill>
                  <a:srgbClr val="666666"/>
                </a:solidFill>
                <a:latin typeface="Calibri"/>
                <a:ea typeface="Calibri"/>
                <a:cs typeface="Calibri"/>
                <a:sym typeface="Calibri"/>
              </a:rPr>
              <a:t>. . .</a:t>
            </a:r>
            <a:endParaRPr b="1" sz="3000">
              <a:solidFill>
                <a:srgbClr val="666666"/>
              </a:solidFill>
            </a:endParaRPr>
          </a:p>
          <a:p>
            <a:pPr indent="0" lvl="0" marL="0" rtl="0" algn="l">
              <a:spcBef>
                <a:spcPts val="1600"/>
              </a:spcBef>
              <a:spcAft>
                <a:spcPts val="1600"/>
              </a:spcAft>
              <a:buNone/>
            </a:pPr>
            <a:r>
              <a:t/>
            </a:r>
            <a:endParaRPr b="1" sz="3000">
              <a:solidFill>
                <a:srgbClr val="CC0000"/>
              </a:solidFill>
            </a:endParaRPr>
          </a:p>
        </p:txBody>
      </p:sp>
      <p:sp>
        <p:nvSpPr>
          <p:cNvPr id="345" name="Google Shape;345;p33"/>
          <p:cNvSpPr txBox="1"/>
          <p:nvPr>
            <p:ph idx="1" type="body"/>
          </p:nvPr>
        </p:nvSpPr>
        <p:spPr>
          <a:xfrm>
            <a:off x="4170800" y="2581625"/>
            <a:ext cx="690900" cy="80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5000">
                <a:solidFill>
                  <a:srgbClr val="666666"/>
                </a:solidFill>
                <a:latin typeface="Calibri"/>
                <a:ea typeface="Calibri"/>
                <a:cs typeface="Calibri"/>
                <a:sym typeface="Calibri"/>
              </a:rPr>
              <a:t> </a:t>
            </a:r>
            <a:r>
              <a:rPr b="1" lang="fr" sz="5000">
                <a:solidFill>
                  <a:srgbClr val="666666"/>
                </a:solidFill>
                <a:latin typeface="Calibri"/>
                <a:ea typeface="Calibri"/>
                <a:cs typeface="Calibri"/>
                <a:sym typeface="Calibri"/>
              </a:rPr>
              <a:t>?</a:t>
            </a:r>
            <a:endParaRPr b="1" sz="5000">
              <a:solidFill>
                <a:srgbClr val="666666"/>
              </a:solidFill>
            </a:endParaRPr>
          </a:p>
          <a:p>
            <a:pPr indent="0" lvl="0" marL="0" rtl="0" algn="l">
              <a:spcBef>
                <a:spcPts val="1600"/>
              </a:spcBef>
              <a:spcAft>
                <a:spcPts val="1600"/>
              </a:spcAft>
              <a:buNone/>
            </a:pPr>
            <a:r>
              <a:t/>
            </a:r>
            <a:endParaRPr b="1" sz="3000">
              <a:solidFill>
                <a:srgbClr val="CC0000"/>
              </a:solidFill>
            </a:endParaRPr>
          </a:p>
        </p:txBody>
      </p:sp>
      <p:sp>
        <p:nvSpPr>
          <p:cNvPr id="346" name="Google Shape;346;p33"/>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6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Fusionner </a:t>
            </a:r>
            <a:r>
              <a:rPr lang="fr">
                <a:solidFill>
                  <a:srgbClr val="FFFFFF"/>
                </a:solidFill>
              </a:rPr>
              <a:t>deux arbres QBT</a:t>
            </a:r>
            <a:endParaRPr>
              <a:solidFill>
                <a:srgbClr val="FFFFFF"/>
              </a:solidFill>
            </a:endParaRPr>
          </a:p>
        </p:txBody>
      </p:sp>
      <p:sp>
        <p:nvSpPr>
          <p:cNvPr id="352" name="Google Shape;35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53" name="Google Shape;353;p34"/>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354" name="Google Shape;354;p34"/>
          <p:cNvSpPr txBox="1"/>
          <p:nvPr>
            <p:ph idx="1" type="body"/>
          </p:nvPr>
        </p:nvSpPr>
        <p:spPr>
          <a:xfrm>
            <a:off x="1954850" y="1667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355" name="Google Shape;355;p34"/>
          <p:cNvSpPr txBox="1"/>
          <p:nvPr>
            <p:ph idx="1" type="body"/>
          </p:nvPr>
        </p:nvSpPr>
        <p:spPr>
          <a:xfrm>
            <a:off x="5260350" y="1667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pic>
        <p:nvPicPr>
          <p:cNvPr id="356" name="Google Shape;356;p34"/>
          <p:cNvPicPr preferRelativeResize="0"/>
          <p:nvPr/>
        </p:nvPicPr>
        <p:blipFill>
          <a:blip r:embed="rId3">
            <a:alphaModFix/>
          </a:blip>
          <a:stretch>
            <a:fillRect/>
          </a:stretch>
        </p:blipFill>
        <p:spPr>
          <a:xfrm>
            <a:off x="1179500" y="2016850"/>
            <a:ext cx="6778126" cy="2805300"/>
          </a:xfrm>
          <a:prstGeom prst="rect">
            <a:avLst/>
          </a:prstGeom>
          <a:noFill/>
          <a:ln>
            <a:noFill/>
          </a:ln>
        </p:spPr>
      </p:pic>
      <p:sp>
        <p:nvSpPr>
          <p:cNvPr id="357" name="Google Shape;357;p34"/>
          <p:cNvSpPr/>
          <p:nvPr/>
        </p:nvSpPr>
        <p:spPr>
          <a:xfrm>
            <a:off x="3569475" y="3182050"/>
            <a:ext cx="1992600" cy="4833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txBox="1"/>
          <p:nvPr>
            <p:ph idx="1" type="body"/>
          </p:nvPr>
        </p:nvSpPr>
        <p:spPr>
          <a:xfrm>
            <a:off x="183250" y="1123800"/>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On prend les arcs de la coupure dans l’ordre croissant de leur poids.</a:t>
            </a:r>
            <a:endParaRPr sz="14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br>
              <a:rPr lang="fr" sz="1400">
                <a:solidFill>
                  <a:srgbClr val="000000"/>
                </a:solidFill>
                <a:latin typeface="Calibri"/>
                <a:ea typeface="Calibri"/>
                <a:cs typeface="Calibri"/>
                <a:sym typeface="Calibri"/>
              </a:rPr>
            </a:b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br>
              <a:rPr lang="fr" sz="1400">
                <a:solidFill>
                  <a:srgbClr val="000000"/>
                </a:solidFill>
              </a:rPr>
            </a:br>
            <a:br>
              <a:rPr lang="fr" sz="1400">
                <a:solidFill>
                  <a:srgbClr val="000000"/>
                </a:solidFill>
              </a:rPr>
            </a:br>
            <a:endParaRPr sz="1400">
              <a:solidFill>
                <a:srgbClr val="000000"/>
              </a:solidFill>
            </a:endParaRPr>
          </a:p>
          <a:p>
            <a:pPr indent="0" lvl="0" marL="0" rtl="0" algn="l">
              <a:lnSpc>
                <a:spcPct val="100000"/>
              </a:lnSpc>
              <a:spcBef>
                <a:spcPts val="0"/>
              </a:spcBef>
              <a:spcAft>
                <a:spcPts val="0"/>
              </a:spcAft>
              <a:buNone/>
            </a:pPr>
            <a:br>
              <a:rPr lang="fr" sz="1400">
                <a:solidFill>
                  <a:srgbClr val="000000"/>
                </a:solidFill>
              </a:rPr>
            </a:b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9" name="Google Shape;359;p34"/>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35"/>
          <p:cNvPicPr preferRelativeResize="0"/>
          <p:nvPr/>
        </p:nvPicPr>
        <p:blipFill>
          <a:blip r:embed="rId3">
            <a:alphaModFix/>
          </a:blip>
          <a:stretch>
            <a:fillRect/>
          </a:stretch>
        </p:blipFill>
        <p:spPr>
          <a:xfrm>
            <a:off x="2276900" y="1326800"/>
            <a:ext cx="6732000" cy="3708000"/>
          </a:xfrm>
          <a:prstGeom prst="rect">
            <a:avLst/>
          </a:prstGeom>
          <a:noFill/>
          <a:ln>
            <a:noFill/>
          </a:ln>
        </p:spPr>
      </p:pic>
      <p:sp>
        <p:nvSpPr>
          <p:cNvPr id="365" name="Google Shape;365;p35"/>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 de deux arbres QBT</a:t>
            </a:r>
            <a:endParaRPr>
              <a:solidFill>
                <a:srgbClr val="FFFFFF"/>
              </a:solidFill>
            </a:endParaRPr>
          </a:p>
        </p:txBody>
      </p:sp>
      <p:sp>
        <p:nvSpPr>
          <p:cNvPr id="366" name="Google Shape;36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67" name="Google Shape;367;p35"/>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368" name="Google Shape;368;p35"/>
          <p:cNvSpPr txBox="1"/>
          <p:nvPr>
            <p:ph idx="1" type="body"/>
          </p:nvPr>
        </p:nvSpPr>
        <p:spPr>
          <a:xfrm>
            <a:off x="30978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QBT </a:t>
            </a:r>
            <a:r>
              <a:rPr b="1" lang="fr">
                <a:solidFill>
                  <a:srgbClr val="CC0000"/>
                </a:solidFill>
                <a:latin typeface="Calibri"/>
                <a:ea typeface="Calibri"/>
                <a:cs typeface="Calibri"/>
                <a:sym typeface="Calibri"/>
              </a:rPr>
              <a:t>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369" name="Google Shape;369;p35"/>
          <p:cNvSpPr txBox="1"/>
          <p:nvPr>
            <p:ph idx="1" type="body"/>
          </p:nvPr>
        </p:nvSpPr>
        <p:spPr>
          <a:xfrm>
            <a:off x="63271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QBT </a:t>
            </a:r>
            <a:r>
              <a:rPr b="1" lang="fr">
                <a:solidFill>
                  <a:srgbClr val="93C47D"/>
                </a:solidFill>
                <a:latin typeface="Calibri"/>
                <a:ea typeface="Calibri"/>
                <a:cs typeface="Calibri"/>
                <a:sym typeface="Calibri"/>
              </a:rPr>
              <a:t>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pic>
        <p:nvPicPr>
          <p:cNvPr id="370" name="Google Shape;370;p35"/>
          <p:cNvPicPr preferRelativeResize="0"/>
          <p:nvPr/>
        </p:nvPicPr>
        <p:blipFill rotWithShape="1">
          <a:blip r:embed="rId4">
            <a:alphaModFix/>
          </a:blip>
          <a:srcRect b="8744" l="16411" r="16632" t="14077"/>
          <a:stretch/>
        </p:blipFill>
        <p:spPr>
          <a:xfrm>
            <a:off x="383950" y="1008150"/>
            <a:ext cx="1734100" cy="964457"/>
          </a:xfrm>
          <a:prstGeom prst="rect">
            <a:avLst/>
          </a:prstGeom>
          <a:noFill/>
          <a:ln>
            <a:noFill/>
          </a:ln>
        </p:spPr>
      </p:pic>
      <p:sp>
        <p:nvSpPr>
          <p:cNvPr id="371" name="Google Shape;371;p35"/>
          <p:cNvSpPr txBox="1"/>
          <p:nvPr/>
        </p:nvSpPr>
        <p:spPr>
          <a:xfrm>
            <a:off x="231550" y="2123350"/>
            <a:ext cx="1992600" cy="2782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rgbClr val="CC0000"/>
                </a:solidFill>
                <a:latin typeface="Calibri"/>
                <a:ea typeface="Calibri"/>
                <a:cs typeface="Calibri"/>
                <a:sym typeface="Calibri"/>
              </a:rPr>
              <a:t>1. Extraire les 2 sous-arbres</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respectifs en remontant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jusqu'à la racine </a:t>
            </a:r>
            <a:endParaRPr sz="12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72" name="Google Shape;372;p35"/>
          <p:cNvPicPr preferRelativeResize="0"/>
          <p:nvPr/>
        </p:nvPicPr>
        <p:blipFill>
          <a:blip r:embed="rId5">
            <a:alphaModFix/>
          </a:blip>
          <a:stretch>
            <a:fillRect/>
          </a:stretch>
        </p:blipFill>
        <p:spPr>
          <a:xfrm>
            <a:off x="2276900" y="1348825"/>
            <a:ext cx="6732000" cy="3708000"/>
          </a:xfrm>
          <a:prstGeom prst="rect">
            <a:avLst/>
          </a:prstGeom>
          <a:noFill/>
          <a:ln>
            <a:noFill/>
          </a:ln>
        </p:spPr>
      </p:pic>
      <p:sp>
        <p:nvSpPr>
          <p:cNvPr id="373" name="Google Shape;373;p35"/>
          <p:cNvSpPr/>
          <p:nvPr/>
        </p:nvSpPr>
        <p:spPr>
          <a:xfrm>
            <a:off x="3515500" y="4593250"/>
            <a:ext cx="248100" cy="2724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3820825" y="1533975"/>
            <a:ext cx="413100" cy="232800"/>
          </a:xfrm>
          <a:prstGeom prst="roundRect">
            <a:avLst>
              <a:gd fmla="val 16667" name="adj"/>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6461000" y="4593250"/>
            <a:ext cx="248100" cy="272400"/>
          </a:xfrm>
          <a:prstGeom prst="roundRect">
            <a:avLst>
              <a:gd fmla="val 16667"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7080250" y="1533975"/>
            <a:ext cx="413100" cy="232800"/>
          </a:xfrm>
          <a:prstGeom prst="roundRect">
            <a:avLst>
              <a:gd fmla="val 16667" name="adj"/>
            </a:avLst>
          </a:prstGeom>
          <a:noFill/>
          <a:ln cap="flat" cmpd="sng" w="1905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
        <p:nvSpPr>
          <p:cNvPr id="378" name="Google Shape;37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36"/>
          <p:cNvPicPr preferRelativeResize="0"/>
          <p:nvPr/>
        </p:nvPicPr>
        <p:blipFill>
          <a:blip r:embed="rId3">
            <a:alphaModFix/>
          </a:blip>
          <a:stretch>
            <a:fillRect/>
          </a:stretch>
        </p:blipFill>
        <p:spPr>
          <a:xfrm>
            <a:off x="2276900" y="1326800"/>
            <a:ext cx="6732000" cy="3708000"/>
          </a:xfrm>
          <a:prstGeom prst="rect">
            <a:avLst/>
          </a:prstGeom>
          <a:noFill/>
          <a:ln>
            <a:noFill/>
          </a:ln>
        </p:spPr>
      </p:pic>
      <p:sp>
        <p:nvSpPr>
          <p:cNvPr id="384" name="Google Shape;384;p36"/>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 de deux arbres QBT</a:t>
            </a:r>
            <a:endParaRPr>
              <a:solidFill>
                <a:srgbClr val="FFFFFF"/>
              </a:solidFill>
            </a:endParaRPr>
          </a:p>
        </p:txBody>
      </p:sp>
      <p:sp>
        <p:nvSpPr>
          <p:cNvPr id="385" name="Google Shape;38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386" name="Google Shape;386;p36"/>
          <p:cNvSpPr txBox="1"/>
          <p:nvPr>
            <p:ph idx="1" type="body"/>
          </p:nvPr>
        </p:nvSpPr>
        <p:spPr>
          <a:xfrm>
            <a:off x="30978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QBT 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387" name="Google Shape;387;p36"/>
          <p:cNvSpPr txBox="1"/>
          <p:nvPr>
            <p:ph idx="1" type="body"/>
          </p:nvPr>
        </p:nvSpPr>
        <p:spPr>
          <a:xfrm>
            <a:off x="63271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QBT 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pic>
        <p:nvPicPr>
          <p:cNvPr id="388" name="Google Shape;388;p36"/>
          <p:cNvPicPr preferRelativeResize="0"/>
          <p:nvPr/>
        </p:nvPicPr>
        <p:blipFill rotWithShape="1">
          <a:blip r:embed="rId4">
            <a:alphaModFix/>
          </a:blip>
          <a:srcRect b="8744" l="16411" r="16632" t="14077"/>
          <a:stretch/>
        </p:blipFill>
        <p:spPr>
          <a:xfrm>
            <a:off x="383950" y="1008150"/>
            <a:ext cx="1734100" cy="964457"/>
          </a:xfrm>
          <a:prstGeom prst="rect">
            <a:avLst/>
          </a:prstGeom>
          <a:noFill/>
          <a:ln>
            <a:noFill/>
          </a:ln>
        </p:spPr>
      </p:pic>
      <p:sp>
        <p:nvSpPr>
          <p:cNvPr id="389" name="Google Shape;389;p36"/>
          <p:cNvSpPr txBox="1"/>
          <p:nvPr/>
        </p:nvSpPr>
        <p:spPr>
          <a:xfrm>
            <a:off x="231550" y="2123350"/>
            <a:ext cx="1992600" cy="2782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rgbClr val="CC0000"/>
                </a:solidFill>
                <a:latin typeface="Calibri"/>
                <a:ea typeface="Calibri"/>
                <a:cs typeface="Calibri"/>
                <a:sym typeface="Calibri"/>
              </a:rPr>
              <a:t>1. Extraire les 2 sous-arbres</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respectifs </a:t>
            </a:r>
            <a:r>
              <a:rPr lang="fr" sz="1200">
                <a:solidFill>
                  <a:srgbClr val="CC0000"/>
                </a:solidFill>
                <a:latin typeface="Calibri"/>
                <a:ea typeface="Calibri"/>
                <a:cs typeface="Calibri"/>
                <a:sym typeface="Calibri"/>
              </a:rPr>
              <a:t>en remontant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jusqu'à la racine</a:t>
            </a:r>
            <a:endParaRPr sz="12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390" name="Google Shape;390;p36"/>
          <p:cNvPicPr preferRelativeResize="0"/>
          <p:nvPr/>
        </p:nvPicPr>
        <p:blipFill>
          <a:blip r:embed="rId5">
            <a:alphaModFix/>
          </a:blip>
          <a:stretch>
            <a:fillRect/>
          </a:stretch>
        </p:blipFill>
        <p:spPr>
          <a:xfrm>
            <a:off x="2276900" y="1326800"/>
            <a:ext cx="6732000" cy="3708000"/>
          </a:xfrm>
          <a:prstGeom prst="rect">
            <a:avLst/>
          </a:prstGeom>
          <a:noFill/>
          <a:ln>
            <a:noFill/>
          </a:ln>
        </p:spPr>
      </p:pic>
      <p:pic>
        <p:nvPicPr>
          <p:cNvPr id="391" name="Google Shape;391;p36"/>
          <p:cNvPicPr preferRelativeResize="0"/>
          <p:nvPr/>
        </p:nvPicPr>
        <p:blipFill>
          <a:blip r:embed="rId6">
            <a:alphaModFix/>
          </a:blip>
          <a:stretch>
            <a:fillRect/>
          </a:stretch>
        </p:blipFill>
        <p:spPr>
          <a:xfrm>
            <a:off x="2276900" y="1388300"/>
            <a:ext cx="6732000" cy="3646500"/>
          </a:xfrm>
          <a:prstGeom prst="rect">
            <a:avLst/>
          </a:prstGeom>
          <a:noFill/>
          <a:ln>
            <a:noFill/>
          </a:ln>
        </p:spPr>
      </p:pic>
      <p:sp>
        <p:nvSpPr>
          <p:cNvPr id="392" name="Google Shape;392;p36"/>
          <p:cNvSpPr txBox="1"/>
          <p:nvPr/>
        </p:nvSpPr>
        <p:spPr>
          <a:xfrm>
            <a:off x="231538" y="2123350"/>
            <a:ext cx="1992600" cy="2782800"/>
          </a:xfrm>
          <a:prstGeom prst="rect">
            <a:avLst/>
          </a:prstGeom>
          <a:solidFill>
            <a:srgbClr val="FFFFF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1. Extraire les 2 sous-arbres</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respectifs en remontant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jusqu'à la racine</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500">
              <a:solidFill>
                <a:schemeClr val="lt1"/>
              </a:solidFill>
              <a:latin typeface="Calibri"/>
              <a:ea typeface="Calibri"/>
              <a:cs typeface="Calibri"/>
              <a:sym typeface="Calibri"/>
            </a:endParaRPr>
          </a:p>
          <a:p>
            <a:pPr indent="0" lvl="0" marL="0" rtl="0" algn="l">
              <a:spcBef>
                <a:spcPts val="0"/>
              </a:spcBef>
              <a:spcAft>
                <a:spcPts val="0"/>
              </a:spcAft>
              <a:buNone/>
            </a:pPr>
            <a:r>
              <a:rPr lang="fr" sz="1200">
                <a:solidFill>
                  <a:srgbClr val="CC0000"/>
                </a:solidFill>
                <a:latin typeface="Calibri"/>
                <a:ea typeface="Calibri"/>
                <a:cs typeface="Calibri"/>
                <a:sym typeface="Calibri"/>
              </a:rPr>
              <a:t>2. “Couper” les 2 sous-arbres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à l’attitude correspondant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au poids de l’arc étudié</a:t>
            </a:r>
            <a:endParaRPr sz="1200">
              <a:solidFill>
                <a:srgbClr val="CC0000"/>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93" name="Google Shape;393;p36"/>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
        <p:nvSpPr>
          <p:cNvPr id="394" name="Google Shape;394;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2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9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7"/>
          <p:cNvPicPr preferRelativeResize="0"/>
          <p:nvPr/>
        </p:nvPicPr>
        <p:blipFill>
          <a:blip r:embed="rId3">
            <a:alphaModFix/>
          </a:blip>
          <a:stretch>
            <a:fillRect/>
          </a:stretch>
        </p:blipFill>
        <p:spPr>
          <a:xfrm>
            <a:off x="2276900" y="1326800"/>
            <a:ext cx="6732000" cy="3708000"/>
          </a:xfrm>
          <a:prstGeom prst="rect">
            <a:avLst/>
          </a:prstGeom>
          <a:noFill/>
          <a:ln>
            <a:noFill/>
          </a:ln>
        </p:spPr>
      </p:pic>
      <p:sp>
        <p:nvSpPr>
          <p:cNvPr id="400" name="Google Shape;400;p37"/>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Fusion de deux arbres QBT</a:t>
            </a:r>
            <a:endParaRPr>
              <a:solidFill>
                <a:srgbClr val="FFFFFF"/>
              </a:solidFill>
            </a:endParaRPr>
          </a:p>
        </p:txBody>
      </p:sp>
      <p:sp>
        <p:nvSpPr>
          <p:cNvPr id="401" name="Google Shape;401;p37"/>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402" name="Google Shape;402;p37"/>
          <p:cNvPicPr preferRelativeResize="0"/>
          <p:nvPr/>
        </p:nvPicPr>
        <p:blipFill rotWithShape="1">
          <a:blip r:embed="rId4">
            <a:alphaModFix/>
          </a:blip>
          <a:srcRect b="8744" l="16411" r="16632" t="14077"/>
          <a:stretch/>
        </p:blipFill>
        <p:spPr>
          <a:xfrm>
            <a:off x="383950" y="1008150"/>
            <a:ext cx="1734100" cy="964457"/>
          </a:xfrm>
          <a:prstGeom prst="rect">
            <a:avLst/>
          </a:prstGeom>
          <a:noFill/>
          <a:ln>
            <a:noFill/>
          </a:ln>
        </p:spPr>
      </p:pic>
      <p:pic>
        <p:nvPicPr>
          <p:cNvPr id="403" name="Google Shape;403;p37"/>
          <p:cNvPicPr preferRelativeResize="0"/>
          <p:nvPr/>
        </p:nvPicPr>
        <p:blipFill>
          <a:blip r:embed="rId5">
            <a:alphaModFix/>
          </a:blip>
          <a:stretch>
            <a:fillRect/>
          </a:stretch>
        </p:blipFill>
        <p:spPr>
          <a:xfrm>
            <a:off x="2276900" y="1326800"/>
            <a:ext cx="6732000" cy="3708000"/>
          </a:xfrm>
          <a:prstGeom prst="rect">
            <a:avLst/>
          </a:prstGeom>
          <a:noFill/>
          <a:ln>
            <a:noFill/>
          </a:ln>
        </p:spPr>
      </p:pic>
      <p:pic>
        <p:nvPicPr>
          <p:cNvPr id="404" name="Google Shape;404;p37"/>
          <p:cNvPicPr preferRelativeResize="0"/>
          <p:nvPr/>
        </p:nvPicPr>
        <p:blipFill>
          <a:blip r:embed="rId6">
            <a:alphaModFix/>
          </a:blip>
          <a:stretch>
            <a:fillRect/>
          </a:stretch>
        </p:blipFill>
        <p:spPr>
          <a:xfrm>
            <a:off x="2276900" y="1388300"/>
            <a:ext cx="6732000" cy="3646500"/>
          </a:xfrm>
          <a:prstGeom prst="rect">
            <a:avLst/>
          </a:prstGeom>
          <a:noFill/>
          <a:ln>
            <a:noFill/>
          </a:ln>
        </p:spPr>
      </p:pic>
      <p:sp>
        <p:nvSpPr>
          <p:cNvPr id="405" name="Google Shape;405;p37"/>
          <p:cNvSpPr/>
          <p:nvPr/>
        </p:nvSpPr>
        <p:spPr>
          <a:xfrm>
            <a:off x="3243175" y="4642125"/>
            <a:ext cx="218400" cy="134700"/>
          </a:xfrm>
          <a:prstGeom prst="chevron">
            <a:avLst>
              <a:gd fmla="val 50000"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6181975" y="4642125"/>
            <a:ext cx="218400" cy="134700"/>
          </a:xfrm>
          <a:prstGeom prst="chevron">
            <a:avLst>
              <a:gd fmla="val 50000" name="adj"/>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3288175" y="4139950"/>
            <a:ext cx="218400" cy="134700"/>
          </a:xfrm>
          <a:prstGeom prst="chevron">
            <a:avLst>
              <a:gd fmla="val 50000"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3407475" y="3637775"/>
            <a:ext cx="218400" cy="134700"/>
          </a:xfrm>
          <a:prstGeom prst="chevron">
            <a:avLst>
              <a:gd fmla="val 50000"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3506575" y="3179300"/>
            <a:ext cx="218400" cy="134700"/>
          </a:xfrm>
          <a:prstGeom prst="chevron">
            <a:avLst>
              <a:gd fmla="val 50000"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5834875" y="3637775"/>
            <a:ext cx="218400" cy="134700"/>
          </a:xfrm>
          <a:prstGeom prst="chevron">
            <a:avLst>
              <a:gd fmla="val 50000" name="adj"/>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37"/>
          <p:cNvCxnSpPr/>
          <p:nvPr/>
        </p:nvCxnSpPr>
        <p:spPr>
          <a:xfrm flipH="1" rot="10800000">
            <a:off x="3707375" y="3004925"/>
            <a:ext cx="320100" cy="7800"/>
          </a:xfrm>
          <a:prstGeom prst="straightConnector1">
            <a:avLst/>
          </a:prstGeom>
          <a:noFill/>
          <a:ln cap="flat" cmpd="sng" w="38100">
            <a:solidFill>
              <a:srgbClr val="FF0000"/>
            </a:solidFill>
            <a:prstDash val="solid"/>
            <a:round/>
            <a:headEnd len="med" w="med" type="none"/>
            <a:tailEnd len="med" w="med" type="none"/>
          </a:ln>
        </p:spPr>
      </p:cxnSp>
      <p:cxnSp>
        <p:nvCxnSpPr>
          <p:cNvPr id="412" name="Google Shape;412;p37"/>
          <p:cNvCxnSpPr/>
          <p:nvPr/>
        </p:nvCxnSpPr>
        <p:spPr>
          <a:xfrm flipH="1" rot="10800000">
            <a:off x="6505675" y="3176900"/>
            <a:ext cx="320100" cy="7800"/>
          </a:xfrm>
          <a:prstGeom prst="straightConnector1">
            <a:avLst/>
          </a:prstGeom>
          <a:noFill/>
          <a:ln cap="flat" cmpd="sng" w="38100">
            <a:solidFill>
              <a:srgbClr val="FF0000"/>
            </a:solidFill>
            <a:prstDash val="solid"/>
            <a:round/>
            <a:headEnd len="med" w="med" type="none"/>
            <a:tailEnd len="med" w="med" type="none"/>
          </a:ln>
        </p:spPr>
      </p:cxnSp>
      <p:pic>
        <p:nvPicPr>
          <p:cNvPr id="413" name="Google Shape;413;p37"/>
          <p:cNvPicPr preferRelativeResize="0"/>
          <p:nvPr/>
        </p:nvPicPr>
        <p:blipFill>
          <a:blip r:embed="rId7">
            <a:alphaModFix/>
          </a:blip>
          <a:stretch>
            <a:fillRect/>
          </a:stretch>
        </p:blipFill>
        <p:spPr>
          <a:xfrm>
            <a:off x="2276900" y="1357550"/>
            <a:ext cx="6732000" cy="3708000"/>
          </a:xfrm>
          <a:prstGeom prst="rect">
            <a:avLst/>
          </a:prstGeom>
          <a:noFill/>
          <a:ln>
            <a:noFill/>
          </a:ln>
        </p:spPr>
      </p:pic>
      <p:pic>
        <p:nvPicPr>
          <p:cNvPr id="414" name="Google Shape;414;p37"/>
          <p:cNvPicPr preferRelativeResize="0"/>
          <p:nvPr/>
        </p:nvPicPr>
        <p:blipFill>
          <a:blip r:embed="rId8">
            <a:alphaModFix/>
          </a:blip>
          <a:stretch>
            <a:fillRect/>
          </a:stretch>
        </p:blipFill>
        <p:spPr>
          <a:xfrm>
            <a:off x="2276900" y="1357550"/>
            <a:ext cx="6732000" cy="3708000"/>
          </a:xfrm>
          <a:prstGeom prst="rect">
            <a:avLst/>
          </a:prstGeom>
          <a:noFill/>
          <a:ln>
            <a:noFill/>
          </a:ln>
        </p:spPr>
      </p:pic>
      <p:pic>
        <p:nvPicPr>
          <p:cNvPr id="415" name="Google Shape;415;p37"/>
          <p:cNvPicPr preferRelativeResize="0"/>
          <p:nvPr/>
        </p:nvPicPr>
        <p:blipFill>
          <a:blip r:embed="rId9">
            <a:alphaModFix/>
          </a:blip>
          <a:stretch>
            <a:fillRect/>
          </a:stretch>
        </p:blipFill>
        <p:spPr>
          <a:xfrm>
            <a:off x="2276900" y="1357550"/>
            <a:ext cx="6732000" cy="3708000"/>
          </a:xfrm>
          <a:prstGeom prst="rect">
            <a:avLst/>
          </a:prstGeom>
          <a:noFill/>
          <a:ln>
            <a:noFill/>
          </a:ln>
        </p:spPr>
      </p:pic>
      <p:pic>
        <p:nvPicPr>
          <p:cNvPr id="416" name="Google Shape;416;p37"/>
          <p:cNvPicPr preferRelativeResize="0"/>
          <p:nvPr/>
        </p:nvPicPr>
        <p:blipFill>
          <a:blip r:embed="rId10">
            <a:alphaModFix/>
          </a:blip>
          <a:stretch>
            <a:fillRect/>
          </a:stretch>
        </p:blipFill>
        <p:spPr>
          <a:xfrm>
            <a:off x="2276900" y="1357550"/>
            <a:ext cx="6732000" cy="3708000"/>
          </a:xfrm>
          <a:prstGeom prst="rect">
            <a:avLst/>
          </a:prstGeom>
          <a:noFill/>
          <a:ln>
            <a:noFill/>
          </a:ln>
        </p:spPr>
      </p:pic>
      <p:pic>
        <p:nvPicPr>
          <p:cNvPr id="417" name="Google Shape;417;p37"/>
          <p:cNvPicPr preferRelativeResize="0"/>
          <p:nvPr/>
        </p:nvPicPr>
        <p:blipFill>
          <a:blip r:embed="rId11">
            <a:alphaModFix/>
          </a:blip>
          <a:stretch>
            <a:fillRect/>
          </a:stretch>
        </p:blipFill>
        <p:spPr>
          <a:xfrm>
            <a:off x="2224150" y="1357550"/>
            <a:ext cx="6732000" cy="3708000"/>
          </a:xfrm>
          <a:prstGeom prst="rect">
            <a:avLst/>
          </a:prstGeom>
          <a:noFill/>
          <a:ln>
            <a:noFill/>
          </a:ln>
        </p:spPr>
      </p:pic>
      <p:pic>
        <p:nvPicPr>
          <p:cNvPr id="418" name="Google Shape;418;p37"/>
          <p:cNvPicPr preferRelativeResize="0"/>
          <p:nvPr/>
        </p:nvPicPr>
        <p:blipFill>
          <a:blip r:embed="rId12">
            <a:alphaModFix/>
          </a:blip>
          <a:stretch>
            <a:fillRect/>
          </a:stretch>
        </p:blipFill>
        <p:spPr>
          <a:xfrm>
            <a:off x="2224150" y="1262975"/>
            <a:ext cx="6732000" cy="3708000"/>
          </a:xfrm>
          <a:prstGeom prst="rect">
            <a:avLst/>
          </a:prstGeom>
          <a:noFill/>
          <a:ln>
            <a:noFill/>
          </a:ln>
        </p:spPr>
      </p:pic>
      <p:pic>
        <p:nvPicPr>
          <p:cNvPr id="419" name="Google Shape;419;p37"/>
          <p:cNvPicPr preferRelativeResize="0"/>
          <p:nvPr/>
        </p:nvPicPr>
        <p:blipFill>
          <a:blip r:embed="rId13">
            <a:alphaModFix/>
          </a:blip>
          <a:stretch>
            <a:fillRect/>
          </a:stretch>
        </p:blipFill>
        <p:spPr>
          <a:xfrm>
            <a:off x="2224150" y="1008150"/>
            <a:ext cx="6732001" cy="3962825"/>
          </a:xfrm>
          <a:prstGeom prst="rect">
            <a:avLst/>
          </a:prstGeom>
          <a:noFill/>
          <a:ln>
            <a:noFill/>
          </a:ln>
        </p:spPr>
      </p:pic>
      <p:pic>
        <p:nvPicPr>
          <p:cNvPr id="420" name="Google Shape;420;p37"/>
          <p:cNvPicPr preferRelativeResize="0"/>
          <p:nvPr/>
        </p:nvPicPr>
        <p:blipFill rotWithShape="1">
          <a:blip r:embed="rId14">
            <a:alphaModFix/>
          </a:blip>
          <a:srcRect b="0" l="0" r="0" t="4306"/>
          <a:stretch/>
        </p:blipFill>
        <p:spPr>
          <a:xfrm>
            <a:off x="2224150" y="935175"/>
            <a:ext cx="6732001" cy="4035799"/>
          </a:xfrm>
          <a:prstGeom prst="rect">
            <a:avLst/>
          </a:prstGeom>
          <a:noFill/>
          <a:ln>
            <a:noFill/>
          </a:ln>
        </p:spPr>
      </p:pic>
      <p:sp>
        <p:nvSpPr>
          <p:cNvPr id="421" name="Google Shape;421;p37"/>
          <p:cNvSpPr/>
          <p:nvPr/>
        </p:nvSpPr>
        <p:spPr>
          <a:xfrm flipH="1" rot="6678344">
            <a:off x="2893381" y="1964958"/>
            <a:ext cx="1847635" cy="589020"/>
          </a:xfrm>
          <a:prstGeom prst="flowChartTerminator">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endParaRPr>
          </a:p>
        </p:txBody>
      </p:sp>
      <p:sp>
        <p:nvSpPr>
          <p:cNvPr id="422" name="Google Shape;422;p37"/>
          <p:cNvSpPr/>
          <p:nvPr/>
        </p:nvSpPr>
        <p:spPr>
          <a:xfrm flipH="1" rot="6678344">
            <a:off x="6144381" y="1964958"/>
            <a:ext cx="1847635" cy="589020"/>
          </a:xfrm>
          <a:prstGeom prst="flowChartTerminator">
            <a:avLst/>
          </a:prstGeom>
          <a:noFill/>
          <a:ln cap="flat" cmpd="sng" w="28575">
            <a:solidFill>
              <a:srgbClr val="93C47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423" name="Google Shape;423;p37"/>
          <p:cNvSpPr txBox="1"/>
          <p:nvPr/>
        </p:nvSpPr>
        <p:spPr>
          <a:xfrm>
            <a:off x="231550" y="2123350"/>
            <a:ext cx="1992600" cy="2782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1. Extraire les 2 sous-arbres</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respectifs en remontant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jusqu'à la racine</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24" name="Google Shape;424;p37"/>
          <p:cNvSpPr txBox="1"/>
          <p:nvPr>
            <p:ph idx="1" type="body"/>
          </p:nvPr>
        </p:nvSpPr>
        <p:spPr>
          <a:xfrm>
            <a:off x="30978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QBT 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425" name="Google Shape;425;p37"/>
          <p:cNvSpPr txBox="1"/>
          <p:nvPr>
            <p:ph idx="1" type="body"/>
          </p:nvPr>
        </p:nvSpPr>
        <p:spPr>
          <a:xfrm>
            <a:off x="6327150" y="905220"/>
            <a:ext cx="199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93C47D"/>
                </a:solidFill>
                <a:latin typeface="Calibri"/>
                <a:ea typeface="Calibri"/>
                <a:cs typeface="Calibri"/>
                <a:sym typeface="Calibri"/>
              </a:rPr>
              <a:t>QBT BLOC B</a:t>
            </a:r>
            <a:endParaRPr b="1">
              <a:solidFill>
                <a:srgbClr val="93C47D"/>
              </a:solidFill>
            </a:endParaRPr>
          </a:p>
          <a:p>
            <a:pPr indent="0" lvl="0" marL="0" rtl="0" algn="l">
              <a:spcBef>
                <a:spcPts val="1600"/>
              </a:spcBef>
              <a:spcAft>
                <a:spcPts val="1600"/>
              </a:spcAft>
              <a:buNone/>
            </a:pPr>
            <a:r>
              <a:t/>
            </a:r>
            <a:endParaRPr b="1">
              <a:solidFill>
                <a:srgbClr val="93C47D"/>
              </a:solidFill>
            </a:endParaRPr>
          </a:p>
        </p:txBody>
      </p:sp>
      <p:pic>
        <p:nvPicPr>
          <p:cNvPr id="426" name="Google Shape;426;p37"/>
          <p:cNvPicPr preferRelativeResize="0"/>
          <p:nvPr/>
        </p:nvPicPr>
        <p:blipFill rotWithShape="1">
          <a:blip r:embed="rId15">
            <a:alphaModFix/>
          </a:blip>
          <a:srcRect b="17649" l="22025" r="19784" t="49702"/>
          <a:stretch/>
        </p:blipFill>
        <p:spPr>
          <a:xfrm rot="-1349813">
            <a:off x="5935762" y="2496694"/>
            <a:ext cx="1007300" cy="559034"/>
          </a:xfrm>
          <a:prstGeom prst="rect">
            <a:avLst/>
          </a:prstGeom>
          <a:noFill/>
          <a:ln>
            <a:noFill/>
          </a:ln>
        </p:spPr>
      </p:pic>
      <p:sp>
        <p:nvSpPr>
          <p:cNvPr id="427" name="Google Shape;427;p37"/>
          <p:cNvSpPr txBox="1"/>
          <p:nvPr>
            <p:ph idx="1" type="body"/>
          </p:nvPr>
        </p:nvSpPr>
        <p:spPr>
          <a:xfrm>
            <a:off x="5806100" y="1417525"/>
            <a:ext cx="2130600" cy="78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400">
                <a:solidFill>
                  <a:srgbClr val="666666"/>
                </a:solidFill>
                <a:latin typeface="Calibri"/>
                <a:ea typeface="Calibri"/>
                <a:cs typeface="Calibri"/>
                <a:sym typeface="Calibri"/>
              </a:rPr>
              <a:t>Fusion des deux arbres QBT du </a:t>
            </a:r>
            <a:r>
              <a:rPr b="1" lang="fr" sz="1400">
                <a:solidFill>
                  <a:srgbClr val="CC0000"/>
                </a:solidFill>
                <a:latin typeface="Calibri"/>
                <a:ea typeface="Calibri"/>
                <a:cs typeface="Calibri"/>
                <a:sym typeface="Calibri"/>
              </a:rPr>
              <a:t>bloc A </a:t>
            </a:r>
            <a:r>
              <a:rPr b="1" lang="fr" sz="1400">
                <a:solidFill>
                  <a:srgbClr val="666666"/>
                </a:solidFill>
                <a:latin typeface="Calibri"/>
                <a:ea typeface="Calibri"/>
                <a:cs typeface="Calibri"/>
                <a:sym typeface="Calibri"/>
              </a:rPr>
              <a:t>et du </a:t>
            </a:r>
            <a:r>
              <a:rPr b="1" lang="fr" sz="1400">
                <a:solidFill>
                  <a:srgbClr val="93C47D"/>
                </a:solidFill>
                <a:latin typeface="Calibri"/>
                <a:ea typeface="Calibri"/>
                <a:cs typeface="Calibri"/>
                <a:sym typeface="Calibri"/>
              </a:rPr>
              <a:t>bloc B</a:t>
            </a:r>
            <a:r>
              <a:rPr b="1" lang="fr" sz="1400">
                <a:solidFill>
                  <a:srgbClr val="666666"/>
                </a:solidFill>
                <a:latin typeface="Calibri"/>
                <a:ea typeface="Calibri"/>
                <a:cs typeface="Calibri"/>
                <a:sym typeface="Calibri"/>
              </a:rPr>
              <a:t> pour l</a:t>
            </a:r>
            <a:r>
              <a:rPr b="1" lang="fr" sz="1400">
                <a:solidFill>
                  <a:srgbClr val="666666"/>
                </a:solidFill>
                <a:latin typeface="Calibri"/>
                <a:ea typeface="Calibri"/>
                <a:cs typeface="Calibri"/>
                <a:sym typeface="Calibri"/>
              </a:rPr>
              <a:t>'</a:t>
            </a:r>
            <a:r>
              <a:rPr b="1" lang="fr" sz="1400">
                <a:solidFill>
                  <a:srgbClr val="666666"/>
                </a:solidFill>
                <a:latin typeface="Calibri"/>
                <a:ea typeface="Calibri"/>
                <a:cs typeface="Calibri"/>
                <a:sym typeface="Calibri"/>
              </a:rPr>
              <a:t>arête (F,M)</a:t>
            </a:r>
            <a:endParaRPr b="1" sz="1400">
              <a:solidFill>
                <a:srgbClr val="666666"/>
              </a:solidFill>
            </a:endParaRPr>
          </a:p>
          <a:p>
            <a:pPr indent="0" lvl="0" marL="0" rtl="0" algn="l">
              <a:spcBef>
                <a:spcPts val="1600"/>
              </a:spcBef>
              <a:spcAft>
                <a:spcPts val="1600"/>
              </a:spcAft>
              <a:buNone/>
            </a:pPr>
            <a:r>
              <a:t/>
            </a:r>
            <a:endParaRPr b="1" sz="1400">
              <a:solidFill>
                <a:srgbClr val="666666"/>
              </a:solidFill>
            </a:endParaRPr>
          </a:p>
        </p:txBody>
      </p:sp>
      <p:sp>
        <p:nvSpPr>
          <p:cNvPr id="428" name="Google Shape;428;p37"/>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
        <p:nvSpPr>
          <p:cNvPr id="429" name="Google Shape;429;p37"/>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30" name="Google Shape;430;p37"/>
          <p:cNvSpPr txBox="1"/>
          <p:nvPr/>
        </p:nvSpPr>
        <p:spPr>
          <a:xfrm>
            <a:off x="231538" y="2123350"/>
            <a:ext cx="1992600" cy="2782800"/>
          </a:xfrm>
          <a:prstGeom prst="rect">
            <a:avLst/>
          </a:prstGeom>
          <a:solidFill>
            <a:srgbClr val="FFFFF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1. Extraire les 2 sous-arbres</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respectifs en remontant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jusqu'à la racine</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500">
              <a:solidFill>
                <a:schemeClr val="lt1"/>
              </a:solidFill>
              <a:latin typeface="Calibri"/>
              <a:ea typeface="Calibri"/>
              <a:cs typeface="Calibri"/>
              <a:sym typeface="Calibri"/>
            </a:endParaRPr>
          </a:p>
          <a:p>
            <a:pPr indent="0" lvl="0" marL="0" rtl="0" algn="l">
              <a:spcBef>
                <a:spcPts val="0"/>
              </a:spcBef>
              <a:spcAft>
                <a:spcPts val="0"/>
              </a:spcAft>
              <a:buNone/>
            </a:pPr>
            <a:r>
              <a:rPr lang="fr" sz="1200">
                <a:solidFill>
                  <a:srgbClr val="CC0000"/>
                </a:solidFill>
                <a:latin typeface="Calibri"/>
                <a:ea typeface="Calibri"/>
                <a:cs typeface="Calibri"/>
                <a:sym typeface="Calibri"/>
              </a:rPr>
              <a:t>2. “Couper” les 2 sous-arbres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à l’attitude correspondant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au poids de l’arc étudié</a:t>
            </a:r>
            <a:endParaRPr sz="1200">
              <a:solidFill>
                <a:srgbClr val="CC0000"/>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31" name="Google Shape;431;p37"/>
          <p:cNvSpPr txBox="1"/>
          <p:nvPr/>
        </p:nvSpPr>
        <p:spPr>
          <a:xfrm>
            <a:off x="231550" y="2123350"/>
            <a:ext cx="1992600" cy="2782800"/>
          </a:xfrm>
          <a:prstGeom prst="rect">
            <a:avLst/>
          </a:prstGeom>
          <a:solidFill>
            <a:srgbClr val="FFFFF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1. Extraire les 2 sous-arbres</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respectifs en remontant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jusqu'à la racine</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500">
              <a:solidFill>
                <a:schemeClr val="lt1"/>
              </a:solidFill>
              <a:latin typeface="Calibri"/>
              <a:ea typeface="Calibri"/>
              <a:cs typeface="Calibri"/>
              <a:sym typeface="Calibri"/>
            </a:endParaRPr>
          </a:p>
          <a:p>
            <a:pPr indent="0" lvl="0" marL="0" rtl="0" algn="l">
              <a:spcBef>
                <a:spcPts val="0"/>
              </a:spcBef>
              <a:spcAft>
                <a:spcPts val="0"/>
              </a:spcAft>
              <a:buNone/>
            </a:pPr>
            <a:r>
              <a:rPr lang="fr" sz="1200">
                <a:solidFill>
                  <a:srgbClr val="666666"/>
                </a:solidFill>
                <a:latin typeface="Calibri"/>
                <a:ea typeface="Calibri"/>
                <a:cs typeface="Calibri"/>
                <a:sym typeface="Calibri"/>
              </a:rPr>
              <a:t>2. “Couper” les 2 sous-arbres </a:t>
            </a:r>
            <a:br>
              <a:rPr lang="fr" sz="1200">
                <a:solidFill>
                  <a:srgbClr val="666666"/>
                </a:solidFill>
                <a:latin typeface="Calibri"/>
                <a:ea typeface="Calibri"/>
                <a:cs typeface="Calibri"/>
                <a:sym typeface="Calibri"/>
              </a:rPr>
            </a:br>
            <a:r>
              <a:rPr lang="fr" sz="1200">
                <a:solidFill>
                  <a:srgbClr val="666666"/>
                </a:solidFill>
                <a:latin typeface="Calibri"/>
                <a:ea typeface="Calibri"/>
                <a:cs typeface="Calibri"/>
                <a:sym typeface="Calibri"/>
              </a:rPr>
              <a:t>   à l’attitude correspondant </a:t>
            </a:r>
            <a:br>
              <a:rPr lang="fr" sz="1200">
                <a:solidFill>
                  <a:srgbClr val="666666"/>
                </a:solidFill>
                <a:latin typeface="Calibri"/>
                <a:ea typeface="Calibri"/>
                <a:cs typeface="Calibri"/>
                <a:sym typeface="Calibri"/>
              </a:rPr>
            </a:br>
            <a:r>
              <a:rPr lang="fr" sz="1200">
                <a:solidFill>
                  <a:srgbClr val="666666"/>
                </a:solidFill>
                <a:latin typeface="Calibri"/>
                <a:ea typeface="Calibri"/>
                <a:cs typeface="Calibri"/>
                <a:sym typeface="Calibri"/>
              </a:rPr>
              <a:t>   au poids de l’arc étudié</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1200">
                <a:solidFill>
                  <a:srgbClr val="CC0000"/>
                </a:solidFill>
                <a:latin typeface="Calibri"/>
                <a:ea typeface="Calibri"/>
                <a:cs typeface="Calibri"/>
                <a:sym typeface="Calibri"/>
              </a:rPr>
              <a:t>3. Ajouter l’arc étudié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comme un noeud parent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des 2 sous-arbres</a:t>
            </a:r>
            <a:r>
              <a:rPr lang="fr" sz="500">
                <a:solidFill>
                  <a:srgbClr val="CC0000"/>
                </a:solidFill>
                <a:latin typeface="Calibri"/>
                <a:ea typeface="Calibri"/>
                <a:cs typeface="Calibri"/>
                <a:sym typeface="Calibri"/>
              </a:rPr>
              <a:t>-</a:t>
            </a:r>
            <a:endParaRPr sz="1200">
              <a:solidFill>
                <a:srgbClr val="CC00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432" name="Google Shape;432;p37"/>
          <p:cNvSpPr txBox="1"/>
          <p:nvPr/>
        </p:nvSpPr>
        <p:spPr>
          <a:xfrm>
            <a:off x="231538" y="2123350"/>
            <a:ext cx="1992600" cy="2782800"/>
          </a:xfrm>
          <a:prstGeom prst="rect">
            <a:avLst/>
          </a:prstGeom>
          <a:solidFill>
            <a:srgbClr val="FFFFF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u="sng">
                <a:solidFill>
                  <a:schemeClr val="dk2"/>
                </a:solidFill>
                <a:latin typeface="Calibri"/>
                <a:ea typeface="Calibri"/>
                <a:cs typeface="Calibri"/>
                <a:sym typeface="Calibri"/>
              </a:rPr>
              <a:t>Procédure pour fusionner deux arbres :</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1. Extraire les 2 sous-arbres</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respectifs en remontant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jusqu'à la racine</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500">
              <a:solidFill>
                <a:schemeClr val="lt1"/>
              </a:solidFill>
              <a:latin typeface="Calibri"/>
              <a:ea typeface="Calibri"/>
              <a:cs typeface="Calibri"/>
              <a:sym typeface="Calibri"/>
            </a:endParaRPr>
          </a:p>
          <a:p>
            <a:pPr indent="0" lvl="0" marL="0" rtl="0" algn="l">
              <a:spcBef>
                <a:spcPts val="0"/>
              </a:spcBef>
              <a:spcAft>
                <a:spcPts val="0"/>
              </a:spcAft>
              <a:buNone/>
            </a:pPr>
            <a:r>
              <a:rPr lang="fr" sz="1200">
                <a:solidFill>
                  <a:srgbClr val="666666"/>
                </a:solidFill>
                <a:latin typeface="Calibri"/>
                <a:ea typeface="Calibri"/>
                <a:cs typeface="Calibri"/>
                <a:sym typeface="Calibri"/>
              </a:rPr>
              <a:t>2. “Couper” les 2 sous-arbres </a:t>
            </a:r>
            <a:br>
              <a:rPr lang="fr" sz="1200">
                <a:solidFill>
                  <a:srgbClr val="666666"/>
                </a:solidFill>
                <a:latin typeface="Calibri"/>
                <a:ea typeface="Calibri"/>
                <a:cs typeface="Calibri"/>
                <a:sym typeface="Calibri"/>
              </a:rPr>
            </a:br>
            <a:r>
              <a:rPr lang="fr" sz="1200">
                <a:solidFill>
                  <a:srgbClr val="666666"/>
                </a:solidFill>
                <a:latin typeface="Calibri"/>
                <a:ea typeface="Calibri"/>
                <a:cs typeface="Calibri"/>
                <a:sym typeface="Calibri"/>
              </a:rPr>
              <a:t>   à l’attitude correspondant </a:t>
            </a:r>
            <a:br>
              <a:rPr lang="fr" sz="1200">
                <a:solidFill>
                  <a:srgbClr val="666666"/>
                </a:solidFill>
                <a:latin typeface="Calibri"/>
                <a:ea typeface="Calibri"/>
                <a:cs typeface="Calibri"/>
                <a:sym typeface="Calibri"/>
              </a:rPr>
            </a:br>
            <a:r>
              <a:rPr lang="fr" sz="1200">
                <a:solidFill>
                  <a:srgbClr val="666666"/>
                </a:solidFill>
                <a:latin typeface="Calibri"/>
                <a:ea typeface="Calibri"/>
                <a:cs typeface="Calibri"/>
                <a:sym typeface="Calibri"/>
              </a:rPr>
              <a:t>   au poids de l’arc étudié</a:t>
            </a:r>
            <a:endParaRPr sz="1200">
              <a:solidFill>
                <a:srgbClr val="666666"/>
              </a:solidFill>
              <a:latin typeface="Calibri"/>
              <a:ea typeface="Calibri"/>
              <a:cs typeface="Calibri"/>
              <a:sym typeface="Calibri"/>
            </a:endParaRPr>
          </a:p>
          <a:p>
            <a:pPr indent="0" lvl="0" marL="0" rtl="0" algn="l">
              <a:spcBef>
                <a:spcPts val="0"/>
              </a:spcBef>
              <a:spcAft>
                <a:spcPts val="0"/>
              </a:spcAft>
              <a:buNone/>
            </a:pP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1200">
                <a:solidFill>
                  <a:schemeClr val="dk2"/>
                </a:solidFill>
                <a:latin typeface="Calibri"/>
                <a:ea typeface="Calibri"/>
                <a:cs typeface="Calibri"/>
                <a:sym typeface="Calibri"/>
              </a:rPr>
              <a:t>3. Ajouter l’arc étudié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comme un noeud parent </a:t>
            </a:r>
            <a:br>
              <a:rPr lang="fr" sz="1200">
                <a:solidFill>
                  <a:schemeClr val="dk2"/>
                </a:solidFill>
                <a:latin typeface="Calibri"/>
                <a:ea typeface="Calibri"/>
                <a:cs typeface="Calibri"/>
                <a:sym typeface="Calibri"/>
              </a:rPr>
            </a:br>
            <a:r>
              <a:rPr lang="fr" sz="1200">
                <a:solidFill>
                  <a:schemeClr val="dk2"/>
                </a:solidFill>
                <a:latin typeface="Calibri"/>
                <a:ea typeface="Calibri"/>
                <a:cs typeface="Calibri"/>
                <a:sym typeface="Calibri"/>
              </a:rPr>
              <a:t>   des 2 sous-arbres</a:t>
            </a:r>
            <a:r>
              <a:rPr lang="fr" sz="500">
                <a:solidFill>
                  <a:schemeClr val="lt1"/>
                </a:solidFill>
                <a:latin typeface="Calibri"/>
                <a:ea typeface="Calibri"/>
                <a:cs typeface="Calibri"/>
                <a:sym typeface="Calibri"/>
              </a:rPr>
              <a:t>-</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500">
                <a:solidFill>
                  <a:srgbClr val="FFFFFF"/>
                </a:solidFill>
                <a:latin typeface="Calibri"/>
                <a:ea typeface="Calibri"/>
                <a:cs typeface="Calibri"/>
                <a:sym typeface="Calibri"/>
              </a:rPr>
              <a:t>-</a:t>
            </a:r>
            <a:endParaRPr sz="12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200">
                <a:solidFill>
                  <a:srgbClr val="CC0000"/>
                </a:solidFill>
                <a:latin typeface="Calibri"/>
                <a:ea typeface="Calibri"/>
                <a:cs typeface="Calibri"/>
                <a:sym typeface="Calibri"/>
              </a:rPr>
              <a:t>4. Fusionner les parties </a:t>
            </a:r>
            <a:br>
              <a:rPr lang="fr" sz="1200">
                <a:solidFill>
                  <a:srgbClr val="CC0000"/>
                </a:solidFill>
                <a:latin typeface="Calibri"/>
                <a:ea typeface="Calibri"/>
                <a:cs typeface="Calibri"/>
                <a:sym typeface="Calibri"/>
              </a:rPr>
            </a:br>
            <a:r>
              <a:rPr lang="fr" sz="1200">
                <a:solidFill>
                  <a:srgbClr val="CC0000"/>
                </a:solidFill>
                <a:latin typeface="Calibri"/>
                <a:ea typeface="Calibri"/>
                <a:cs typeface="Calibri"/>
                <a:sym typeface="Calibri"/>
              </a:rPr>
              <a:t>   supérieures restantes</a:t>
            </a:r>
            <a:endParaRPr sz="1200">
              <a:solidFill>
                <a:srgbClr val="CC0000"/>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par>
                                <p:cTn fill="hold" nodeType="withEffect" presetClass="exit" presetID="1" presetSubtype="0">
                                  <p:stCondLst>
                                    <p:cond delay="0"/>
                                  </p:stCondLst>
                                  <p:childTnLst>
                                    <p:set>
                                      <p:cBhvr>
                                        <p:cTn dur="1" fill="hold">
                                          <p:stCondLst>
                                            <p:cond delay="0"/>
                                          </p:stCondLst>
                                        </p:cTn>
                                        <p:tgtEl>
                                          <p:spTgt spid="4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par>
                                <p:cTn fill="hold" nodeType="withEffect" presetClass="exit" presetID="1" presetSubtype="0">
                                  <p:stCondLst>
                                    <p:cond delay="0"/>
                                  </p:stCondLst>
                                  <p:childTnLst>
                                    <p:set>
                                      <p:cBhvr>
                                        <p:cTn dur="1" fill="hold">
                                          <p:stCondLst>
                                            <p:cond delay="0"/>
                                          </p:stCondLst>
                                        </p:cTn>
                                        <p:tgtEl>
                                          <p:spTgt spid="4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
                                        <p:tgtEl>
                                          <p:spTgt spid="409"/>
                                        </p:tgtEl>
                                      </p:cBhvr>
                                    </p:animEffect>
                                  </p:childTnLst>
                                </p:cTn>
                              </p:par>
                              <p:par>
                                <p:cTn fill="hold" nodeType="withEffect" presetClass="exit" presetID="1" presetSubtype="0">
                                  <p:stCondLst>
                                    <p:cond delay="0"/>
                                  </p:stCondLst>
                                  <p:childTnLst>
                                    <p:set>
                                      <p:cBhvr>
                                        <p:cTn dur="1" fill="hold">
                                          <p:stCondLst>
                                            <p:cond delay="0"/>
                                          </p:stCondLst>
                                        </p:cTn>
                                        <p:tgtEl>
                                          <p:spTgt spid="4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
                                        <p:tgtEl>
                                          <p:spTgt spid="42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8"/>
          <p:cNvPicPr preferRelativeResize="0"/>
          <p:nvPr/>
        </p:nvPicPr>
        <p:blipFill>
          <a:blip r:embed="rId3">
            <a:alphaModFix/>
          </a:blip>
          <a:stretch>
            <a:fillRect/>
          </a:stretch>
        </p:blipFill>
        <p:spPr>
          <a:xfrm>
            <a:off x="2430025" y="895200"/>
            <a:ext cx="4626790" cy="4248300"/>
          </a:xfrm>
          <a:prstGeom prst="rect">
            <a:avLst/>
          </a:prstGeom>
          <a:noFill/>
          <a:ln>
            <a:noFill/>
          </a:ln>
        </p:spPr>
      </p:pic>
      <p:sp>
        <p:nvSpPr>
          <p:cNvPr id="438" name="Google Shape;438;p38"/>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Mettre à jour les arbres respectifs</a:t>
            </a:r>
            <a:endParaRPr>
              <a:solidFill>
                <a:srgbClr val="FFFFFF"/>
              </a:solidFill>
            </a:endParaRPr>
          </a:p>
        </p:txBody>
      </p:sp>
      <p:sp>
        <p:nvSpPr>
          <p:cNvPr id="439" name="Google Shape;43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40" name="Google Shape;440;p38"/>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441" name="Google Shape;441;p38"/>
          <p:cNvPicPr preferRelativeResize="0"/>
          <p:nvPr/>
        </p:nvPicPr>
        <p:blipFill>
          <a:blip r:embed="rId4">
            <a:alphaModFix/>
          </a:blip>
          <a:stretch>
            <a:fillRect/>
          </a:stretch>
        </p:blipFill>
        <p:spPr>
          <a:xfrm>
            <a:off x="2209534" y="1047600"/>
            <a:ext cx="4462367" cy="4248300"/>
          </a:xfrm>
          <a:prstGeom prst="rect">
            <a:avLst/>
          </a:prstGeom>
          <a:noFill/>
          <a:ln>
            <a:noFill/>
          </a:ln>
        </p:spPr>
      </p:pic>
      <p:sp>
        <p:nvSpPr>
          <p:cNvPr id="442" name="Google Shape;442;p38"/>
          <p:cNvSpPr txBox="1"/>
          <p:nvPr>
            <p:ph idx="1" type="body"/>
          </p:nvPr>
        </p:nvSpPr>
        <p:spPr>
          <a:xfrm>
            <a:off x="817350" y="2374960"/>
            <a:ext cx="19926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Arbre de bordure mis à jour pour le bloc A</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pic>
        <p:nvPicPr>
          <p:cNvPr id="443" name="Google Shape;443;p38"/>
          <p:cNvPicPr preferRelativeResize="0"/>
          <p:nvPr/>
        </p:nvPicPr>
        <p:blipFill>
          <a:blip r:embed="rId5">
            <a:alphaModFix/>
          </a:blip>
          <a:stretch>
            <a:fillRect/>
          </a:stretch>
        </p:blipFill>
        <p:spPr>
          <a:xfrm>
            <a:off x="2626850" y="1047588"/>
            <a:ext cx="4141475" cy="4139875"/>
          </a:xfrm>
          <a:prstGeom prst="rect">
            <a:avLst/>
          </a:prstGeom>
          <a:noFill/>
          <a:ln>
            <a:noFill/>
          </a:ln>
        </p:spPr>
      </p:pic>
      <p:sp>
        <p:nvSpPr>
          <p:cNvPr id="444" name="Google Shape;444;p38"/>
          <p:cNvSpPr txBox="1"/>
          <p:nvPr>
            <p:ph idx="1" type="body"/>
          </p:nvPr>
        </p:nvSpPr>
        <p:spPr>
          <a:xfrm>
            <a:off x="6303750" y="2374961"/>
            <a:ext cx="1992600" cy="13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6AA84F"/>
                </a:solidFill>
                <a:latin typeface="Calibri"/>
                <a:ea typeface="Calibri"/>
                <a:cs typeface="Calibri"/>
                <a:sym typeface="Calibri"/>
              </a:rPr>
              <a:t>Arbre de bordure mis à jour pour le bloc B</a:t>
            </a:r>
            <a:endParaRPr b="1">
              <a:solidFill>
                <a:srgbClr val="6AA84F"/>
              </a:solidFill>
            </a:endParaRPr>
          </a:p>
          <a:p>
            <a:pPr indent="0" lvl="0" marL="0" rtl="0" algn="l">
              <a:spcBef>
                <a:spcPts val="1600"/>
              </a:spcBef>
              <a:spcAft>
                <a:spcPts val="1600"/>
              </a:spcAft>
              <a:buNone/>
            </a:pPr>
            <a:r>
              <a:t/>
            </a:r>
            <a:endParaRPr b="1">
              <a:solidFill>
                <a:srgbClr val="CC0000"/>
              </a:solidFill>
            </a:endParaRPr>
          </a:p>
        </p:txBody>
      </p:sp>
      <p:sp>
        <p:nvSpPr>
          <p:cNvPr id="445" name="Google Shape;445;p38"/>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xit" presetID="1" presetSubtype="0">
                                  <p:stCondLst>
                                    <p:cond delay="0"/>
                                  </p:stCondLst>
                                  <p:childTnLst>
                                    <p:set>
                                      <p:cBhvr>
                                        <p:cTn dur="1" fill="hold">
                                          <p:stCondLst>
                                            <p:cond delay="0"/>
                                          </p:stCondLst>
                                        </p:cTn>
                                        <p:tgtEl>
                                          <p:spTgt spid="4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Mettre à jour les arbres respectifs</a:t>
            </a:r>
            <a:endParaRPr>
              <a:solidFill>
                <a:srgbClr val="FFFFFF"/>
              </a:solidFill>
            </a:endParaRPr>
          </a:p>
        </p:txBody>
      </p:sp>
      <p:pic>
        <p:nvPicPr>
          <p:cNvPr id="451" name="Google Shape;451;p39"/>
          <p:cNvPicPr preferRelativeResize="0"/>
          <p:nvPr/>
        </p:nvPicPr>
        <p:blipFill>
          <a:blip r:embed="rId3">
            <a:alphaModFix/>
          </a:blip>
          <a:stretch>
            <a:fillRect/>
          </a:stretch>
        </p:blipFill>
        <p:spPr>
          <a:xfrm>
            <a:off x="2733000" y="912500"/>
            <a:ext cx="3543375" cy="4540350"/>
          </a:xfrm>
          <a:prstGeom prst="rect">
            <a:avLst/>
          </a:prstGeom>
          <a:noFill/>
          <a:ln>
            <a:noFill/>
          </a:ln>
        </p:spPr>
      </p:pic>
      <p:sp>
        <p:nvSpPr>
          <p:cNvPr id="452" name="Google Shape;45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53" name="Google Shape;453;p39"/>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454" name="Google Shape;454;p39"/>
          <p:cNvSpPr txBox="1"/>
          <p:nvPr>
            <p:ph idx="1" type="body"/>
          </p:nvPr>
        </p:nvSpPr>
        <p:spPr>
          <a:xfrm>
            <a:off x="1483425" y="2279925"/>
            <a:ext cx="1376400" cy="124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CC0000"/>
                </a:solidFill>
                <a:latin typeface="Calibri"/>
                <a:ea typeface="Calibri"/>
                <a:cs typeface="Calibri"/>
                <a:sym typeface="Calibri"/>
              </a:rPr>
              <a:t>Arbre QBT du bloc A mis à jour</a:t>
            </a:r>
            <a:endParaRPr b="1">
              <a:solidFill>
                <a:srgbClr val="CC0000"/>
              </a:solidFill>
            </a:endParaRPr>
          </a:p>
          <a:p>
            <a:pPr indent="0" lvl="0" marL="0" rtl="0" algn="l">
              <a:spcBef>
                <a:spcPts val="1600"/>
              </a:spcBef>
              <a:spcAft>
                <a:spcPts val="1600"/>
              </a:spcAft>
              <a:buNone/>
            </a:pPr>
            <a:r>
              <a:t/>
            </a:r>
            <a:endParaRPr b="1">
              <a:solidFill>
                <a:srgbClr val="CC0000"/>
              </a:solidFill>
            </a:endParaRPr>
          </a:p>
        </p:txBody>
      </p:sp>
      <p:sp>
        <p:nvSpPr>
          <p:cNvPr id="455" name="Google Shape;455;p39"/>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0"/>
          <p:cNvSpPr txBox="1"/>
          <p:nvPr>
            <p:ph idx="1" type="body"/>
          </p:nvPr>
        </p:nvSpPr>
        <p:spPr>
          <a:xfrm>
            <a:off x="231550" y="1343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Avant de calculer les LPE, on peut calculer </a:t>
            </a:r>
            <a:r>
              <a:rPr lang="fr">
                <a:latin typeface="Calibri"/>
                <a:ea typeface="Calibri"/>
                <a:cs typeface="Calibri"/>
                <a:sym typeface="Calibri"/>
              </a:rPr>
              <a:t>pendant</a:t>
            </a:r>
            <a:r>
              <a:rPr lang="fr">
                <a:latin typeface="Calibri"/>
                <a:ea typeface="Calibri"/>
                <a:cs typeface="Calibri"/>
                <a:sym typeface="Calibri"/>
              </a:rPr>
              <a:t>  la fusion des arbres les attributs qui peuvent être utilisés par l’algorithme.</a:t>
            </a:r>
            <a:endParaRPr>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61" name="Google Shape;461;p40"/>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Ensuite</a:t>
            </a:r>
            <a:endParaRPr>
              <a:solidFill>
                <a:srgbClr val="FFFFFF"/>
              </a:solidFill>
            </a:endParaRPr>
          </a:p>
        </p:txBody>
      </p:sp>
      <p:sp>
        <p:nvSpPr>
          <p:cNvPr id="462" name="Google Shape;46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63" name="Google Shape;463;p40"/>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464" name="Google Shape;464;p40"/>
          <p:cNvSpPr/>
          <p:nvPr/>
        </p:nvSpPr>
        <p:spPr>
          <a:xfrm>
            <a:off x="504750" y="2636500"/>
            <a:ext cx="2034300" cy="2026800"/>
          </a:xfrm>
          <a:prstGeom prst="rect">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fr"/>
              <a:t>QBT + FUSION QBT</a:t>
            </a:r>
            <a:endParaRPr/>
          </a:p>
        </p:txBody>
      </p:sp>
      <p:sp>
        <p:nvSpPr>
          <p:cNvPr id="465" name="Google Shape;465;p40"/>
          <p:cNvSpPr/>
          <p:nvPr/>
        </p:nvSpPr>
        <p:spPr>
          <a:xfrm>
            <a:off x="740700" y="3422975"/>
            <a:ext cx="1562400" cy="776100"/>
          </a:xfrm>
          <a:prstGeom prst="rect">
            <a:avLst/>
          </a:prstGeom>
          <a:solidFill>
            <a:srgbClr val="FFE5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fr"/>
              <a:t>CALCUL DE LES ATTRIBUTS</a:t>
            </a:r>
            <a:endParaRPr/>
          </a:p>
        </p:txBody>
      </p:sp>
      <p:sp>
        <p:nvSpPr>
          <p:cNvPr id="466" name="Google Shape;466;p40"/>
          <p:cNvSpPr/>
          <p:nvPr/>
        </p:nvSpPr>
        <p:spPr>
          <a:xfrm>
            <a:off x="2906075" y="3307625"/>
            <a:ext cx="1111500" cy="53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4132975" y="3187925"/>
            <a:ext cx="1562400" cy="776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LPE</a:t>
            </a:r>
            <a:endParaRPr/>
          </a:p>
        </p:txBody>
      </p:sp>
      <p:sp>
        <p:nvSpPr>
          <p:cNvPr id="468" name="Google Shape;468;p40"/>
          <p:cNvSpPr/>
          <p:nvPr/>
        </p:nvSpPr>
        <p:spPr>
          <a:xfrm>
            <a:off x="5810775" y="3307625"/>
            <a:ext cx="1111500" cy="53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7037675" y="3128375"/>
            <a:ext cx="1644900" cy="895200"/>
          </a:xfrm>
          <a:prstGeom prst="rect">
            <a:avLst/>
          </a:prstGeom>
          <a:solidFill>
            <a:srgbClr val="EA169A">
              <a:alpha val="4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Étiquetage des composantes connexes</a:t>
            </a:r>
            <a:endParaRPr/>
          </a:p>
        </p:txBody>
      </p:sp>
      <p:sp>
        <p:nvSpPr>
          <p:cNvPr id="470" name="Google Shape;470;p40"/>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474" name="Shape 474"/>
        <p:cNvGrpSpPr/>
        <p:nvPr/>
      </p:nvGrpSpPr>
      <p:grpSpPr>
        <a:xfrm>
          <a:off x="0" y="0"/>
          <a:ext cx="0" cy="0"/>
          <a:chOff x="0" y="0"/>
          <a:chExt cx="0" cy="0"/>
        </a:xfrm>
      </p:grpSpPr>
      <p:sp>
        <p:nvSpPr>
          <p:cNvPr id="475" name="Google Shape;475;p41"/>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Fusion des arbres QBT</a:t>
            </a:r>
            <a:endParaRPr sz="2800">
              <a:solidFill>
                <a:srgbClr val="FFFFFF"/>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Calcul des attributs</a:t>
            </a:r>
            <a:endParaRPr b="1" sz="2800">
              <a:solidFill>
                <a:srgbClr val="CC0000"/>
              </a:solidFill>
            </a:endParaRPr>
          </a:p>
          <a:p>
            <a:pPr indent="-406400" lvl="0" marL="914400" rtl="0" algn="l">
              <a:spcBef>
                <a:spcPts val="0"/>
              </a:spcBef>
              <a:spcAft>
                <a:spcPts val="0"/>
              </a:spcAft>
              <a:buClr>
                <a:schemeClr val="lt1"/>
              </a:buClr>
              <a:buSzPts val="2800"/>
              <a:buAutoNum type="arabicPeriod"/>
            </a:pPr>
            <a:r>
              <a:rPr lang="fr" sz="2800">
                <a:solidFill>
                  <a:srgbClr val="FFFFFF"/>
                </a:solidFill>
              </a:rPr>
              <a:t>Etiquetage en </a:t>
            </a:r>
            <a:r>
              <a:rPr lang="fr" sz="2800">
                <a:solidFill>
                  <a:schemeClr val="lt1"/>
                </a:solidFill>
              </a:rPr>
              <a:t>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476" name="Google Shape;47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77" name="Google Shape;477;p41"/>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F</a:t>
            </a:r>
            <a:endParaRPr sz="30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Introduction - Objectif du projet</a:t>
            </a:r>
            <a:endParaRPr>
              <a:solidFill>
                <a:srgbClr val="FFFFFF"/>
              </a:solidFill>
            </a:endParaRPr>
          </a:p>
        </p:txBody>
      </p:sp>
      <p:sp>
        <p:nvSpPr>
          <p:cNvPr id="80" name="Google Shape;80;p15"/>
          <p:cNvSpPr txBox="1"/>
          <p:nvPr/>
        </p:nvSpPr>
        <p:spPr>
          <a:xfrm>
            <a:off x="442375" y="1266350"/>
            <a:ext cx="7352400" cy="32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600">
                <a:solidFill>
                  <a:srgbClr val="666666"/>
                </a:solidFill>
                <a:latin typeface="Calibri"/>
                <a:ea typeface="Calibri"/>
                <a:cs typeface="Calibri"/>
                <a:sym typeface="Calibri"/>
              </a:rPr>
              <a:t>Objectif général</a:t>
            </a:r>
            <a:endParaRPr b="1" sz="1600">
              <a:solidFill>
                <a:srgbClr val="666666"/>
              </a:solidFill>
              <a:latin typeface="Calibri"/>
              <a:ea typeface="Calibri"/>
              <a:cs typeface="Calibri"/>
              <a:sym typeface="Calibri"/>
            </a:endParaRPr>
          </a:p>
          <a:p>
            <a:pPr indent="457200" lvl="0" marL="0" rtl="0" algn="l">
              <a:lnSpc>
                <a:spcPct val="115000"/>
              </a:lnSpc>
              <a:spcBef>
                <a:spcPts val="1600"/>
              </a:spcBef>
              <a:spcAft>
                <a:spcPts val="0"/>
              </a:spcAft>
              <a:buNone/>
            </a:pPr>
            <a:r>
              <a:rPr lang="fr" sz="1600">
                <a:solidFill>
                  <a:srgbClr val="666666"/>
                </a:solidFill>
                <a:latin typeface="Calibri"/>
                <a:ea typeface="Calibri"/>
                <a:cs typeface="Calibri"/>
                <a:sym typeface="Calibri"/>
              </a:rPr>
              <a:t>Développer des </a:t>
            </a:r>
            <a:r>
              <a:rPr lang="fr" sz="1600">
                <a:solidFill>
                  <a:srgbClr val="666666"/>
                </a:solidFill>
                <a:latin typeface="Calibri"/>
                <a:ea typeface="Calibri"/>
                <a:cs typeface="Calibri"/>
                <a:sym typeface="Calibri"/>
              </a:rPr>
              <a:t>méthodes</a:t>
            </a:r>
            <a:r>
              <a:rPr lang="fr" sz="1600">
                <a:solidFill>
                  <a:srgbClr val="666666"/>
                </a:solidFill>
                <a:latin typeface="Calibri"/>
                <a:ea typeface="Calibri"/>
                <a:cs typeface="Calibri"/>
                <a:sym typeface="Calibri"/>
              </a:rPr>
              <a:t> pour implémenter l’algorithme de Ligne de Partage des Eaux «out-of-core»   </a:t>
            </a:r>
            <a:r>
              <a:rPr lang="fr" sz="1600">
                <a:solidFill>
                  <a:srgbClr val="666666"/>
                </a:solidFill>
                <a:latin typeface="Calibri"/>
                <a:ea typeface="Calibri"/>
                <a:cs typeface="Calibri"/>
                <a:sym typeface="Calibri"/>
              </a:rPr>
              <a:t> </a:t>
            </a:r>
            <a:endParaRPr sz="1600">
              <a:solidFill>
                <a:srgbClr val="666666"/>
              </a:solidFill>
              <a:latin typeface="Calibri"/>
              <a:ea typeface="Calibri"/>
              <a:cs typeface="Calibri"/>
              <a:sym typeface="Calibri"/>
            </a:endParaRPr>
          </a:p>
          <a:p>
            <a:pPr indent="0" lvl="0" marL="0" rtl="0" algn="l">
              <a:lnSpc>
                <a:spcPct val="115000"/>
              </a:lnSpc>
              <a:spcBef>
                <a:spcPts val="1600"/>
              </a:spcBef>
              <a:spcAft>
                <a:spcPts val="0"/>
              </a:spcAft>
              <a:buNone/>
            </a:pPr>
            <a:r>
              <a:rPr b="1" lang="fr" sz="1600">
                <a:solidFill>
                  <a:srgbClr val="666666"/>
                </a:solidFill>
                <a:latin typeface="Calibri"/>
                <a:ea typeface="Calibri"/>
                <a:cs typeface="Calibri"/>
                <a:sym typeface="Calibri"/>
              </a:rPr>
              <a:t>Objectif </a:t>
            </a:r>
            <a:r>
              <a:rPr b="1" lang="fr" sz="1600">
                <a:solidFill>
                  <a:srgbClr val="666666"/>
                </a:solidFill>
                <a:latin typeface="Calibri"/>
                <a:ea typeface="Calibri"/>
                <a:cs typeface="Calibri"/>
                <a:sym typeface="Calibri"/>
              </a:rPr>
              <a:t>spécifique</a:t>
            </a:r>
            <a:endParaRPr b="1" sz="1600">
              <a:solidFill>
                <a:srgbClr val="666666"/>
              </a:solidFill>
              <a:latin typeface="Calibri"/>
              <a:ea typeface="Calibri"/>
              <a:cs typeface="Calibri"/>
              <a:sym typeface="Calibri"/>
            </a:endParaRPr>
          </a:p>
          <a:p>
            <a:pPr indent="0" lvl="0" marL="0" rtl="0" algn="l">
              <a:lnSpc>
                <a:spcPct val="115000"/>
              </a:lnSpc>
              <a:spcBef>
                <a:spcPts val="1600"/>
              </a:spcBef>
              <a:spcAft>
                <a:spcPts val="0"/>
              </a:spcAft>
              <a:buNone/>
            </a:pPr>
            <a:r>
              <a:rPr lang="fr" sz="1600">
                <a:solidFill>
                  <a:srgbClr val="666666"/>
                </a:solidFill>
                <a:latin typeface="Calibri"/>
                <a:ea typeface="Calibri"/>
                <a:cs typeface="Calibri"/>
                <a:sym typeface="Calibri"/>
              </a:rPr>
              <a:t>	Développer un algorithme pour la production des arbre QBT par bloc</a:t>
            </a:r>
            <a:endParaRPr sz="1600">
              <a:solidFill>
                <a:srgbClr val="666666"/>
              </a:solidFill>
              <a:latin typeface="Calibri"/>
              <a:ea typeface="Calibri"/>
              <a:cs typeface="Calibri"/>
              <a:sym typeface="Calibri"/>
            </a:endParaRPr>
          </a:p>
          <a:p>
            <a:pPr indent="0" lvl="0" marL="0" rtl="0" algn="l">
              <a:lnSpc>
                <a:spcPct val="115000"/>
              </a:lnSpc>
              <a:spcBef>
                <a:spcPts val="1600"/>
              </a:spcBef>
              <a:spcAft>
                <a:spcPts val="0"/>
              </a:spcAft>
              <a:buNone/>
            </a:pPr>
            <a:r>
              <a:rPr lang="fr" sz="1600">
                <a:solidFill>
                  <a:srgbClr val="666666"/>
                </a:solidFill>
                <a:latin typeface="Calibri"/>
                <a:ea typeface="Calibri"/>
                <a:cs typeface="Calibri"/>
                <a:sym typeface="Calibri"/>
              </a:rPr>
              <a:t>	Développer un algorithme pour l'étiquetage de composant connexe par blocs</a:t>
            </a:r>
            <a:endParaRPr sz="1600">
              <a:solidFill>
                <a:srgbClr val="666666"/>
              </a:solidFill>
              <a:latin typeface="Calibri"/>
              <a:ea typeface="Calibri"/>
              <a:cs typeface="Calibri"/>
              <a:sym typeface="Calibri"/>
            </a:endParaRPr>
          </a:p>
          <a:p>
            <a:pPr indent="0" lvl="0" marL="457200" rtl="0" algn="l">
              <a:lnSpc>
                <a:spcPct val="115000"/>
              </a:lnSpc>
              <a:spcBef>
                <a:spcPts val="1600"/>
              </a:spcBef>
              <a:spcAft>
                <a:spcPts val="1600"/>
              </a:spcAft>
              <a:buNone/>
            </a:pPr>
            <a:r>
              <a:rPr lang="fr" sz="1600">
                <a:solidFill>
                  <a:srgbClr val="666666"/>
                </a:solidFill>
                <a:latin typeface="Calibri"/>
                <a:ea typeface="Calibri"/>
                <a:cs typeface="Calibri"/>
                <a:sym typeface="Calibri"/>
              </a:rPr>
              <a:t>Produire des résultats expérimentaux.</a:t>
            </a:r>
            <a:endParaRPr sz="1600">
              <a:solidFill>
                <a:srgbClr val="666666"/>
              </a:solidFill>
              <a:latin typeface="Calibri"/>
              <a:ea typeface="Calibri"/>
              <a:cs typeface="Calibri"/>
              <a:sym typeface="Calibri"/>
            </a:endParaRPr>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82" name="Google Shape;82;p1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A</a:t>
            </a:r>
            <a:endParaRPr sz="30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2"/>
          <p:cNvSpPr txBox="1"/>
          <p:nvPr>
            <p:ph idx="1" type="body"/>
          </p:nvPr>
        </p:nvSpPr>
        <p:spPr>
          <a:xfrm>
            <a:off x="231550" y="1343125"/>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But  : donner un critère pour calculer la segmentation par ligne de partage des eaux.</a:t>
            </a:r>
            <a:endParaRPr sz="1400">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br>
              <a:rPr lang="fr" sz="1400">
                <a:solidFill>
                  <a:srgbClr val="000000"/>
                </a:solidFill>
                <a:latin typeface="Calibri"/>
                <a:ea typeface="Calibri"/>
                <a:cs typeface="Calibri"/>
                <a:sym typeface="Calibri"/>
              </a:rPr>
            </a:b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br>
              <a:rPr lang="fr" sz="1400">
                <a:solidFill>
                  <a:srgbClr val="000000"/>
                </a:solidFill>
              </a:rPr>
            </a:br>
            <a:br>
              <a:rPr lang="fr" sz="1400">
                <a:solidFill>
                  <a:srgbClr val="000000"/>
                </a:solidFill>
              </a:rPr>
            </a:br>
            <a:endParaRPr sz="1400">
              <a:solidFill>
                <a:srgbClr val="000000"/>
              </a:solidFill>
            </a:endParaRPr>
          </a:p>
          <a:p>
            <a:pPr indent="0" lvl="0" marL="0" rtl="0" algn="l">
              <a:lnSpc>
                <a:spcPct val="100000"/>
              </a:lnSpc>
              <a:spcBef>
                <a:spcPts val="0"/>
              </a:spcBef>
              <a:spcAft>
                <a:spcPts val="0"/>
              </a:spcAft>
              <a:buNone/>
            </a:pPr>
            <a:br>
              <a:rPr lang="fr" sz="1400">
                <a:solidFill>
                  <a:srgbClr val="000000"/>
                </a:solidFill>
              </a:rPr>
            </a:b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83" name="Google Shape;483;p42"/>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Attributs : but</a:t>
            </a:r>
            <a:endParaRPr>
              <a:solidFill>
                <a:srgbClr val="FFFFFF"/>
              </a:solidFill>
            </a:endParaRPr>
          </a:p>
        </p:txBody>
      </p:sp>
      <p:sp>
        <p:nvSpPr>
          <p:cNvPr id="484" name="Google Shape;4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85" name="Google Shape;485;p42"/>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486" name="Google Shape;486;p42"/>
          <p:cNvPicPr preferRelativeResize="0"/>
          <p:nvPr/>
        </p:nvPicPr>
        <p:blipFill>
          <a:blip r:embed="rId3">
            <a:alphaModFix/>
          </a:blip>
          <a:stretch>
            <a:fillRect/>
          </a:stretch>
        </p:blipFill>
        <p:spPr>
          <a:xfrm>
            <a:off x="2743200" y="2091925"/>
            <a:ext cx="5760000" cy="2520000"/>
          </a:xfrm>
          <a:prstGeom prst="rect">
            <a:avLst/>
          </a:prstGeom>
          <a:noFill/>
          <a:ln>
            <a:noFill/>
          </a:ln>
        </p:spPr>
      </p:pic>
      <p:sp>
        <p:nvSpPr>
          <p:cNvPr id="487" name="Google Shape;487;p42"/>
          <p:cNvSpPr txBox="1"/>
          <p:nvPr/>
        </p:nvSpPr>
        <p:spPr>
          <a:xfrm>
            <a:off x="194600" y="2235050"/>
            <a:ext cx="3000000" cy="18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dk2"/>
                </a:solidFill>
                <a:latin typeface="Calibri"/>
                <a:ea typeface="Calibri"/>
                <a:cs typeface="Calibri"/>
                <a:sym typeface="Calibri"/>
              </a:rPr>
              <a:t>Exemples de critères :</a:t>
            </a:r>
            <a:endParaRPr sz="1800">
              <a:solidFill>
                <a:schemeClr val="dk2"/>
              </a:solidFill>
              <a:latin typeface="Calibri"/>
              <a:ea typeface="Calibri"/>
              <a:cs typeface="Calibri"/>
              <a:sym typeface="Calibri"/>
            </a:endParaRPr>
          </a:p>
          <a:p>
            <a:pPr indent="-342900" lvl="0" marL="457200" rtl="0" algn="l">
              <a:lnSpc>
                <a:spcPct val="115000"/>
              </a:lnSpc>
              <a:spcBef>
                <a:spcPts val="1600"/>
              </a:spcBef>
              <a:spcAft>
                <a:spcPts val="0"/>
              </a:spcAft>
              <a:buClr>
                <a:srgbClr val="CC0000"/>
              </a:buClr>
              <a:buSzPts val="1800"/>
              <a:buFont typeface="Calibri"/>
              <a:buChar char="➔"/>
            </a:pPr>
            <a:r>
              <a:rPr b="1" lang="fr" sz="1800" u="sng">
                <a:solidFill>
                  <a:srgbClr val="CC0000"/>
                </a:solidFill>
                <a:latin typeface="Calibri"/>
                <a:ea typeface="Calibri"/>
                <a:cs typeface="Calibri"/>
                <a:sym typeface="Calibri"/>
              </a:rPr>
              <a:t>Aire</a:t>
            </a:r>
            <a:endParaRPr b="1" sz="1800" u="sng">
              <a:solidFill>
                <a:srgbClr val="CC0000"/>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fr" sz="1800">
                <a:solidFill>
                  <a:schemeClr val="dk2"/>
                </a:solidFill>
                <a:latin typeface="Calibri"/>
                <a:ea typeface="Calibri"/>
                <a:cs typeface="Calibri"/>
                <a:sym typeface="Calibri"/>
              </a:rPr>
              <a:t>Profondeur</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fr" sz="1800">
                <a:solidFill>
                  <a:schemeClr val="dk2"/>
                </a:solidFill>
                <a:latin typeface="Calibri"/>
                <a:ea typeface="Calibri"/>
                <a:cs typeface="Calibri"/>
                <a:sym typeface="Calibri"/>
              </a:rPr>
              <a:t>Volume</a:t>
            </a:r>
            <a:endParaRPr sz="1800">
              <a:solidFill>
                <a:schemeClr val="dk2"/>
              </a:solidFill>
              <a:latin typeface="Calibri"/>
              <a:ea typeface="Calibri"/>
              <a:cs typeface="Calibri"/>
              <a:sym typeface="Calibri"/>
            </a:endParaRPr>
          </a:p>
        </p:txBody>
      </p:sp>
      <p:sp>
        <p:nvSpPr>
          <p:cNvPr id="488" name="Google Shape;488;p42"/>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F</a:t>
            </a:r>
            <a:endParaRPr sz="30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3"/>
          <p:cNvSpPr txBox="1"/>
          <p:nvPr>
            <p:ph idx="1" type="body"/>
          </p:nvPr>
        </p:nvSpPr>
        <p:spPr>
          <a:xfrm>
            <a:off x="231550" y="1343125"/>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But  : donner un critère pour calculer la segmentation par ligne de partage des eaux.</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94" name="Google Shape;494;p43"/>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Attributs : but</a:t>
            </a:r>
            <a:endParaRPr>
              <a:solidFill>
                <a:srgbClr val="FFFFFF"/>
              </a:solidFill>
            </a:endParaRPr>
          </a:p>
        </p:txBody>
      </p:sp>
      <p:sp>
        <p:nvSpPr>
          <p:cNvPr id="495" name="Google Shape;49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496" name="Google Shape;496;p43"/>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497" name="Google Shape;497;p43"/>
          <p:cNvPicPr preferRelativeResize="0"/>
          <p:nvPr/>
        </p:nvPicPr>
        <p:blipFill rotWithShape="1">
          <a:blip r:embed="rId3">
            <a:alphaModFix/>
          </a:blip>
          <a:srcRect b="0" l="3390" r="0" t="8667"/>
          <a:stretch/>
        </p:blipFill>
        <p:spPr>
          <a:xfrm>
            <a:off x="2938700" y="2235050"/>
            <a:ext cx="5564501" cy="2376876"/>
          </a:xfrm>
          <a:prstGeom prst="rect">
            <a:avLst/>
          </a:prstGeom>
          <a:noFill/>
          <a:ln>
            <a:noFill/>
          </a:ln>
        </p:spPr>
      </p:pic>
      <p:sp>
        <p:nvSpPr>
          <p:cNvPr id="498" name="Google Shape;498;p43"/>
          <p:cNvSpPr txBox="1"/>
          <p:nvPr/>
        </p:nvSpPr>
        <p:spPr>
          <a:xfrm>
            <a:off x="194600" y="2235050"/>
            <a:ext cx="3000000" cy="18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dk2"/>
                </a:solidFill>
                <a:latin typeface="Calibri"/>
                <a:ea typeface="Calibri"/>
                <a:cs typeface="Calibri"/>
                <a:sym typeface="Calibri"/>
              </a:rPr>
              <a:t>Exemples de critères :</a:t>
            </a:r>
            <a:endParaRPr sz="1800">
              <a:solidFill>
                <a:schemeClr val="dk2"/>
              </a:solidFill>
              <a:latin typeface="Calibri"/>
              <a:ea typeface="Calibri"/>
              <a:cs typeface="Calibri"/>
              <a:sym typeface="Calibri"/>
            </a:endParaRPr>
          </a:p>
          <a:p>
            <a:pPr indent="-342900" lvl="0" marL="457200" rtl="0" algn="l">
              <a:lnSpc>
                <a:spcPct val="115000"/>
              </a:lnSpc>
              <a:spcBef>
                <a:spcPts val="1600"/>
              </a:spcBef>
              <a:spcAft>
                <a:spcPts val="0"/>
              </a:spcAft>
              <a:buClr>
                <a:srgbClr val="434343"/>
              </a:buClr>
              <a:buSzPts val="1800"/>
              <a:buFont typeface="Calibri"/>
              <a:buChar char="➔"/>
            </a:pPr>
            <a:r>
              <a:rPr lang="fr" sz="1800">
                <a:solidFill>
                  <a:srgbClr val="434343"/>
                </a:solidFill>
                <a:latin typeface="Calibri"/>
                <a:ea typeface="Calibri"/>
                <a:cs typeface="Calibri"/>
                <a:sym typeface="Calibri"/>
              </a:rPr>
              <a:t>Aire</a:t>
            </a:r>
            <a:endParaRPr sz="1800">
              <a:solidFill>
                <a:srgbClr val="434343"/>
              </a:solidFill>
              <a:latin typeface="Calibri"/>
              <a:ea typeface="Calibri"/>
              <a:cs typeface="Calibri"/>
              <a:sym typeface="Calibri"/>
            </a:endParaRPr>
          </a:p>
          <a:p>
            <a:pPr indent="-342900" lvl="0" marL="457200" rtl="0" algn="l">
              <a:lnSpc>
                <a:spcPct val="115000"/>
              </a:lnSpc>
              <a:spcBef>
                <a:spcPts val="0"/>
              </a:spcBef>
              <a:spcAft>
                <a:spcPts val="0"/>
              </a:spcAft>
              <a:buClr>
                <a:srgbClr val="CC0000"/>
              </a:buClr>
              <a:buSzPts val="1800"/>
              <a:buFont typeface="Calibri"/>
              <a:buChar char="➔"/>
            </a:pPr>
            <a:r>
              <a:rPr b="1" lang="fr" sz="1800" u="sng">
                <a:solidFill>
                  <a:srgbClr val="CC0000"/>
                </a:solidFill>
                <a:latin typeface="Calibri"/>
                <a:ea typeface="Calibri"/>
                <a:cs typeface="Calibri"/>
                <a:sym typeface="Calibri"/>
              </a:rPr>
              <a:t>Profondeur</a:t>
            </a:r>
            <a:endParaRPr b="1" sz="1800" u="sng">
              <a:solidFill>
                <a:srgbClr val="CC0000"/>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fr" sz="1800">
                <a:solidFill>
                  <a:schemeClr val="dk2"/>
                </a:solidFill>
                <a:latin typeface="Calibri"/>
                <a:ea typeface="Calibri"/>
                <a:cs typeface="Calibri"/>
                <a:sym typeface="Calibri"/>
              </a:rPr>
              <a:t>Volume</a:t>
            </a:r>
            <a:endParaRPr sz="1800">
              <a:solidFill>
                <a:schemeClr val="dk2"/>
              </a:solidFill>
              <a:latin typeface="Calibri"/>
              <a:ea typeface="Calibri"/>
              <a:cs typeface="Calibri"/>
              <a:sym typeface="Calibri"/>
            </a:endParaRPr>
          </a:p>
        </p:txBody>
      </p:sp>
      <p:sp>
        <p:nvSpPr>
          <p:cNvPr id="499" name="Google Shape;499;p43"/>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F</a:t>
            </a:r>
            <a:endParaRPr sz="30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4"/>
          <p:cNvSpPr txBox="1"/>
          <p:nvPr>
            <p:ph idx="1" type="body"/>
          </p:nvPr>
        </p:nvSpPr>
        <p:spPr>
          <a:xfrm>
            <a:off x="231550" y="1343125"/>
            <a:ext cx="8520600" cy="4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But  : donner un critère pour calculer la segmentation par ligne de partage des eaux.</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05" name="Google Shape;505;p44"/>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Attributs : but</a:t>
            </a:r>
            <a:endParaRPr>
              <a:solidFill>
                <a:srgbClr val="FFFFFF"/>
              </a:solidFill>
            </a:endParaRPr>
          </a:p>
        </p:txBody>
      </p:sp>
      <p:sp>
        <p:nvSpPr>
          <p:cNvPr id="506" name="Google Shape;50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07" name="Google Shape;507;p44"/>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508" name="Google Shape;508;p44"/>
          <p:cNvPicPr preferRelativeResize="0"/>
          <p:nvPr/>
        </p:nvPicPr>
        <p:blipFill rotWithShape="1">
          <a:blip r:embed="rId3">
            <a:alphaModFix/>
          </a:blip>
          <a:srcRect b="0" l="3390" r="0" t="8667"/>
          <a:stretch/>
        </p:blipFill>
        <p:spPr>
          <a:xfrm>
            <a:off x="2938700" y="2235050"/>
            <a:ext cx="5564501" cy="2376876"/>
          </a:xfrm>
          <a:prstGeom prst="rect">
            <a:avLst/>
          </a:prstGeom>
          <a:noFill/>
          <a:ln>
            <a:noFill/>
          </a:ln>
        </p:spPr>
      </p:pic>
      <p:sp>
        <p:nvSpPr>
          <p:cNvPr id="509" name="Google Shape;509;p44"/>
          <p:cNvSpPr txBox="1"/>
          <p:nvPr/>
        </p:nvSpPr>
        <p:spPr>
          <a:xfrm>
            <a:off x="194600" y="2235050"/>
            <a:ext cx="3000000" cy="18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dk2"/>
                </a:solidFill>
                <a:latin typeface="Calibri"/>
                <a:ea typeface="Calibri"/>
                <a:cs typeface="Calibri"/>
                <a:sym typeface="Calibri"/>
              </a:rPr>
              <a:t>Exemples de critères :</a:t>
            </a:r>
            <a:endParaRPr sz="1800">
              <a:solidFill>
                <a:schemeClr val="dk2"/>
              </a:solidFill>
              <a:latin typeface="Calibri"/>
              <a:ea typeface="Calibri"/>
              <a:cs typeface="Calibri"/>
              <a:sym typeface="Calibri"/>
            </a:endParaRPr>
          </a:p>
          <a:p>
            <a:pPr indent="-342900" lvl="0" marL="457200" rtl="0" algn="l">
              <a:lnSpc>
                <a:spcPct val="115000"/>
              </a:lnSpc>
              <a:spcBef>
                <a:spcPts val="1600"/>
              </a:spcBef>
              <a:spcAft>
                <a:spcPts val="0"/>
              </a:spcAft>
              <a:buClr>
                <a:srgbClr val="434343"/>
              </a:buClr>
              <a:buSzPts val="1800"/>
              <a:buFont typeface="Calibri"/>
              <a:buChar char="➔"/>
            </a:pPr>
            <a:r>
              <a:rPr lang="fr" sz="1800">
                <a:solidFill>
                  <a:srgbClr val="434343"/>
                </a:solidFill>
                <a:latin typeface="Calibri"/>
                <a:ea typeface="Calibri"/>
                <a:cs typeface="Calibri"/>
                <a:sym typeface="Calibri"/>
              </a:rPr>
              <a:t>Aire</a:t>
            </a:r>
            <a:endParaRPr sz="1800">
              <a:solidFill>
                <a:srgbClr val="434343"/>
              </a:solidFill>
              <a:latin typeface="Calibri"/>
              <a:ea typeface="Calibri"/>
              <a:cs typeface="Calibri"/>
              <a:sym typeface="Calibri"/>
            </a:endParaRPr>
          </a:p>
          <a:p>
            <a:pPr indent="-342900" lvl="0" marL="457200" rtl="0" algn="l">
              <a:lnSpc>
                <a:spcPct val="115000"/>
              </a:lnSpc>
              <a:spcBef>
                <a:spcPts val="0"/>
              </a:spcBef>
              <a:spcAft>
                <a:spcPts val="0"/>
              </a:spcAft>
              <a:buClr>
                <a:srgbClr val="434343"/>
              </a:buClr>
              <a:buSzPts val="1800"/>
              <a:buFont typeface="Calibri"/>
              <a:buChar char="➔"/>
            </a:pPr>
            <a:r>
              <a:rPr lang="fr" sz="1800">
                <a:solidFill>
                  <a:srgbClr val="434343"/>
                </a:solidFill>
                <a:latin typeface="Calibri"/>
                <a:ea typeface="Calibri"/>
                <a:cs typeface="Calibri"/>
                <a:sym typeface="Calibri"/>
              </a:rPr>
              <a:t>Profondeur</a:t>
            </a:r>
            <a:endParaRPr sz="1800">
              <a:solidFill>
                <a:srgbClr val="434343"/>
              </a:solidFill>
              <a:latin typeface="Calibri"/>
              <a:ea typeface="Calibri"/>
              <a:cs typeface="Calibri"/>
              <a:sym typeface="Calibri"/>
            </a:endParaRPr>
          </a:p>
          <a:p>
            <a:pPr indent="-342900" lvl="0" marL="457200" rtl="0" algn="l">
              <a:lnSpc>
                <a:spcPct val="115000"/>
              </a:lnSpc>
              <a:spcBef>
                <a:spcPts val="0"/>
              </a:spcBef>
              <a:spcAft>
                <a:spcPts val="0"/>
              </a:spcAft>
              <a:buClr>
                <a:srgbClr val="CC0000"/>
              </a:buClr>
              <a:buSzPts val="1800"/>
              <a:buFont typeface="Calibri"/>
              <a:buChar char="➔"/>
            </a:pPr>
            <a:r>
              <a:rPr b="1" lang="fr" sz="1800" u="sng">
                <a:solidFill>
                  <a:srgbClr val="CC0000"/>
                </a:solidFill>
                <a:latin typeface="Calibri"/>
                <a:ea typeface="Calibri"/>
                <a:cs typeface="Calibri"/>
                <a:sym typeface="Calibri"/>
              </a:rPr>
              <a:t>Volume</a:t>
            </a:r>
            <a:endParaRPr b="1" sz="1800" u="sng">
              <a:solidFill>
                <a:srgbClr val="CC0000"/>
              </a:solidFill>
              <a:latin typeface="Calibri"/>
              <a:ea typeface="Calibri"/>
              <a:cs typeface="Calibri"/>
              <a:sym typeface="Calibri"/>
            </a:endParaRPr>
          </a:p>
        </p:txBody>
      </p:sp>
      <p:pic>
        <p:nvPicPr>
          <p:cNvPr id="510" name="Google Shape;510;p44"/>
          <p:cNvPicPr preferRelativeResize="0"/>
          <p:nvPr/>
        </p:nvPicPr>
        <p:blipFill>
          <a:blip r:embed="rId4">
            <a:alphaModFix/>
          </a:blip>
          <a:stretch>
            <a:fillRect/>
          </a:stretch>
        </p:blipFill>
        <p:spPr>
          <a:xfrm>
            <a:off x="2743200" y="2237400"/>
            <a:ext cx="5760000" cy="2340000"/>
          </a:xfrm>
          <a:prstGeom prst="rect">
            <a:avLst/>
          </a:prstGeom>
          <a:noFill/>
          <a:ln>
            <a:noFill/>
          </a:ln>
        </p:spPr>
      </p:pic>
      <p:sp>
        <p:nvSpPr>
          <p:cNvPr id="511" name="Google Shape;511;p44"/>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F</a:t>
            </a:r>
            <a:endParaRPr sz="30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5"/>
          <p:cNvSpPr txBox="1"/>
          <p:nvPr>
            <p:ph type="title"/>
          </p:nvPr>
        </p:nvSpPr>
        <p:spPr>
          <a:xfrm>
            <a:off x="231550" y="1521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Exemple : Attribut surface</a:t>
            </a:r>
            <a:endParaRPr>
              <a:solidFill>
                <a:srgbClr val="FFFFFF"/>
              </a:solidFill>
            </a:endParaRPr>
          </a:p>
        </p:txBody>
      </p:sp>
      <p:sp>
        <p:nvSpPr>
          <p:cNvPr id="517" name="Google Shape;51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18" name="Google Shape;518;p45"/>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519" name="Google Shape;519;p45"/>
          <p:cNvPicPr preferRelativeResize="0"/>
          <p:nvPr/>
        </p:nvPicPr>
        <p:blipFill rotWithShape="1">
          <a:blip r:embed="rId3">
            <a:alphaModFix/>
          </a:blip>
          <a:srcRect b="4636" l="-5270" r="5270" t="4980"/>
          <a:stretch/>
        </p:blipFill>
        <p:spPr>
          <a:xfrm>
            <a:off x="4270000" y="961175"/>
            <a:ext cx="3441461" cy="3867049"/>
          </a:xfrm>
          <a:prstGeom prst="rect">
            <a:avLst/>
          </a:prstGeom>
          <a:noFill/>
          <a:ln>
            <a:noFill/>
          </a:ln>
        </p:spPr>
      </p:pic>
      <p:sp>
        <p:nvSpPr>
          <p:cNvPr id="520" name="Google Shape;520;p45"/>
          <p:cNvSpPr txBox="1"/>
          <p:nvPr>
            <p:ph idx="1" type="body"/>
          </p:nvPr>
        </p:nvSpPr>
        <p:spPr>
          <a:xfrm>
            <a:off x="46467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1" name="Google Shape;521;p45"/>
          <p:cNvSpPr txBox="1"/>
          <p:nvPr/>
        </p:nvSpPr>
        <p:spPr>
          <a:xfrm>
            <a:off x="5364350" y="288900"/>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1" type="body"/>
          </p:nvPr>
        </p:nvSpPr>
        <p:spPr>
          <a:xfrm>
            <a:off x="49515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3" name="Google Shape;523;p45"/>
          <p:cNvSpPr txBox="1"/>
          <p:nvPr>
            <p:ph idx="1" type="body"/>
          </p:nvPr>
        </p:nvSpPr>
        <p:spPr>
          <a:xfrm>
            <a:off x="52563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4" name="Google Shape;524;p45"/>
          <p:cNvSpPr txBox="1"/>
          <p:nvPr>
            <p:ph idx="1" type="body"/>
          </p:nvPr>
        </p:nvSpPr>
        <p:spPr>
          <a:xfrm>
            <a:off x="55611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5" name="Google Shape;525;p45"/>
          <p:cNvSpPr txBox="1"/>
          <p:nvPr>
            <p:ph idx="1" type="body"/>
          </p:nvPr>
        </p:nvSpPr>
        <p:spPr>
          <a:xfrm>
            <a:off x="58659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6" name="Google Shape;526;p45"/>
          <p:cNvSpPr txBox="1"/>
          <p:nvPr>
            <p:ph idx="1" type="body"/>
          </p:nvPr>
        </p:nvSpPr>
        <p:spPr>
          <a:xfrm>
            <a:off x="61707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7" name="Google Shape;527;p45"/>
          <p:cNvSpPr txBox="1"/>
          <p:nvPr>
            <p:ph idx="1" type="body"/>
          </p:nvPr>
        </p:nvSpPr>
        <p:spPr>
          <a:xfrm>
            <a:off x="6586850" y="4663225"/>
            <a:ext cx="36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8" name="Google Shape;528;p45"/>
          <p:cNvSpPr txBox="1"/>
          <p:nvPr>
            <p:ph idx="1" type="body"/>
          </p:nvPr>
        </p:nvSpPr>
        <p:spPr>
          <a:xfrm>
            <a:off x="7008950" y="46632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29" name="Google Shape;529;p45"/>
          <p:cNvSpPr txBox="1"/>
          <p:nvPr>
            <p:ph idx="1" type="body"/>
          </p:nvPr>
        </p:nvSpPr>
        <p:spPr>
          <a:xfrm>
            <a:off x="7389950" y="4663225"/>
            <a:ext cx="369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1</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0" name="Google Shape;530;p45"/>
          <p:cNvSpPr txBox="1"/>
          <p:nvPr>
            <p:ph idx="1" type="body"/>
          </p:nvPr>
        </p:nvSpPr>
        <p:spPr>
          <a:xfrm>
            <a:off x="4570550" y="38250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2</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1" name="Google Shape;531;p45"/>
          <p:cNvSpPr txBox="1"/>
          <p:nvPr>
            <p:ph idx="1" type="body"/>
          </p:nvPr>
        </p:nvSpPr>
        <p:spPr>
          <a:xfrm>
            <a:off x="5484950" y="3825025"/>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2</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2" name="Google Shape;532;p45"/>
          <p:cNvSpPr txBox="1"/>
          <p:nvPr>
            <p:ph idx="1" type="body"/>
          </p:nvPr>
        </p:nvSpPr>
        <p:spPr>
          <a:xfrm>
            <a:off x="5644550" y="3264575"/>
            <a:ext cx="221400" cy="3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3</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3" name="Google Shape;533;p45"/>
          <p:cNvSpPr txBox="1"/>
          <p:nvPr>
            <p:ph idx="1" type="body"/>
          </p:nvPr>
        </p:nvSpPr>
        <p:spPr>
          <a:xfrm>
            <a:off x="4693225" y="3264575"/>
            <a:ext cx="174900" cy="3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3</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4" name="Google Shape;534;p45"/>
          <p:cNvSpPr txBox="1"/>
          <p:nvPr>
            <p:ph idx="1" type="body"/>
          </p:nvPr>
        </p:nvSpPr>
        <p:spPr>
          <a:xfrm>
            <a:off x="5746450" y="2697900"/>
            <a:ext cx="3048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4 </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5" name="Google Shape;535;p45"/>
          <p:cNvSpPr txBox="1"/>
          <p:nvPr>
            <p:ph idx="1" type="body"/>
          </p:nvPr>
        </p:nvSpPr>
        <p:spPr>
          <a:xfrm>
            <a:off x="5408750" y="2148500"/>
            <a:ext cx="221400" cy="3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7</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6" name="Google Shape;536;p45"/>
          <p:cNvSpPr txBox="1"/>
          <p:nvPr>
            <p:ph idx="1" type="body"/>
          </p:nvPr>
        </p:nvSpPr>
        <p:spPr>
          <a:xfrm>
            <a:off x="5637350" y="1499323"/>
            <a:ext cx="2214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8</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7" name="Google Shape;537;p45"/>
          <p:cNvSpPr txBox="1"/>
          <p:nvPr>
            <p:ph idx="1" type="body"/>
          </p:nvPr>
        </p:nvSpPr>
        <p:spPr>
          <a:xfrm>
            <a:off x="5789750" y="856587"/>
            <a:ext cx="2214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CC0000"/>
                </a:solidFill>
                <a:latin typeface="Calibri"/>
                <a:ea typeface="Calibri"/>
                <a:cs typeface="Calibri"/>
                <a:sym typeface="Calibri"/>
              </a:rPr>
              <a:t>9</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38" name="Google Shape;538;p45"/>
          <p:cNvSpPr txBox="1"/>
          <p:nvPr/>
        </p:nvSpPr>
        <p:spPr>
          <a:xfrm>
            <a:off x="457550" y="2694800"/>
            <a:ext cx="3269700" cy="1533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Calibri"/>
                <a:ea typeface="Calibri"/>
                <a:cs typeface="Calibri"/>
                <a:sym typeface="Calibri"/>
              </a:rPr>
              <a:t>Poids des feuilles de l’arbre = 1</a:t>
            </a:r>
            <a:br>
              <a:rPr lang="fr" sz="1200">
                <a:solidFill>
                  <a:schemeClr val="dk2"/>
                </a:solidFill>
                <a:latin typeface="Calibri"/>
                <a:ea typeface="Calibri"/>
                <a:cs typeface="Calibri"/>
                <a:sym typeface="Calibri"/>
              </a:rPr>
            </a:b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1200" u="sng">
                <a:solidFill>
                  <a:schemeClr val="dk2"/>
                </a:solidFill>
                <a:latin typeface="Calibri"/>
                <a:ea typeface="Calibri"/>
                <a:cs typeface="Calibri"/>
                <a:sym typeface="Calibri"/>
              </a:rPr>
              <a:t>Procédure</a:t>
            </a:r>
            <a:r>
              <a:rPr lang="fr" sz="1200">
                <a:solidFill>
                  <a:schemeClr val="dk2"/>
                </a:solidFill>
                <a:latin typeface="Calibri"/>
                <a:ea typeface="Calibri"/>
                <a:cs typeface="Calibri"/>
                <a:sym typeface="Calibri"/>
              </a:rPr>
              <a:t> :</a:t>
            </a:r>
            <a:endParaRPr sz="1200">
              <a:solidFill>
                <a:schemeClr val="dk2"/>
              </a:solidFill>
              <a:latin typeface="Calibri"/>
              <a:ea typeface="Calibri"/>
              <a:cs typeface="Calibri"/>
              <a:sym typeface="Calibri"/>
            </a:endParaRPr>
          </a:p>
          <a:p>
            <a:pPr indent="0" lvl="0" marL="0" rtl="0" algn="l">
              <a:spcBef>
                <a:spcPts val="0"/>
              </a:spcBef>
              <a:spcAft>
                <a:spcPts val="0"/>
              </a:spcAft>
              <a:buNone/>
            </a:pPr>
            <a:r>
              <a:rPr lang="fr" sz="200">
                <a:solidFill>
                  <a:srgbClr val="FFFFFF"/>
                </a:solidFill>
                <a:latin typeface="Calibri"/>
                <a:ea typeface="Calibri"/>
                <a:cs typeface="Calibri"/>
                <a:sym typeface="Calibri"/>
              </a:rPr>
              <a:t>h</a:t>
            </a:r>
            <a:br>
              <a:rPr lang="fr" sz="1200">
                <a:solidFill>
                  <a:schemeClr val="dk2"/>
                </a:solidFill>
                <a:latin typeface="Calibri"/>
                <a:ea typeface="Calibri"/>
                <a:cs typeface="Calibri"/>
                <a:sym typeface="Calibri"/>
              </a:rPr>
            </a:br>
            <a:r>
              <a:rPr lang="fr" sz="200">
                <a:solidFill>
                  <a:srgbClr val="FFFFFF"/>
                </a:solidFill>
                <a:latin typeface="Calibri"/>
                <a:ea typeface="Calibri"/>
                <a:cs typeface="Calibri"/>
                <a:sym typeface="Calibri"/>
              </a:rPr>
              <a:t>i</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200">
                <a:solidFill>
                  <a:schemeClr val="dk2"/>
                </a:solidFill>
                <a:latin typeface="Calibri"/>
                <a:ea typeface="Calibri"/>
                <a:cs typeface="Calibri"/>
                <a:sym typeface="Calibri"/>
              </a:rPr>
              <a:t>Pour tous les noeuds :</a:t>
            </a:r>
            <a:endParaRPr sz="1200">
              <a:solidFill>
                <a:schemeClr val="dk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fr" sz="1200">
                <a:solidFill>
                  <a:schemeClr val="dk2"/>
                </a:solidFill>
                <a:latin typeface="Calibri"/>
                <a:ea typeface="Calibri"/>
                <a:cs typeface="Calibri"/>
                <a:sym typeface="Calibri"/>
              </a:rPr>
              <a:t>    Poids du noeud = somme des poids des successeurs directs</a:t>
            </a:r>
            <a:endParaRPr sz="120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39" name="Google Shape;539;p45"/>
          <p:cNvSpPr/>
          <p:nvPr/>
        </p:nvSpPr>
        <p:spPr>
          <a:xfrm>
            <a:off x="8012198" y="1322775"/>
            <a:ext cx="221400" cy="3057000"/>
          </a:xfrm>
          <a:prstGeom prst="upArrow">
            <a:avLst>
              <a:gd fmla="val 50000" name="adj1"/>
              <a:gd fmla="val 50000" name="adj2"/>
            </a:avLst>
          </a:prstGeom>
          <a:solidFill>
            <a:srgbClr val="34C4A2">
              <a:alpha val="37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4669325" y="4502400"/>
            <a:ext cx="221400" cy="285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4745525" y="3892800"/>
            <a:ext cx="427500" cy="285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4974125" y="4502400"/>
            <a:ext cx="221400" cy="285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4897925" y="3359400"/>
            <a:ext cx="369900" cy="222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5278925" y="4502400"/>
            <a:ext cx="221400" cy="285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5964725" y="997200"/>
            <a:ext cx="369900" cy="222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5782550" y="1606800"/>
            <a:ext cx="457200" cy="222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7451750" y="4502400"/>
            <a:ext cx="221400" cy="285900"/>
          </a:xfrm>
          <a:prstGeom prst="roundRect">
            <a:avLst>
              <a:gd fmla="val 16667" name="adj"/>
            </a:avLst>
          </a:prstGeom>
          <a:noFill/>
          <a:ln cap="flat" cmpd="sng" w="19050">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txBox="1"/>
          <p:nvPr>
            <p:ph idx="1" type="body"/>
          </p:nvPr>
        </p:nvSpPr>
        <p:spPr>
          <a:xfrm>
            <a:off x="6170750" y="1499325"/>
            <a:ext cx="2214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2000">
                <a:solidFill>
                  <a:srgbClr val="434343"/>
                </a:solidFill>
                <a:latin typeface="Calibri"/>
                <a:ea typeface="Calibri"/>
                <a:cs typeface="Calibri"/>
                <a:sym typeface="Calibri"/>
              </a:rPr>
              <a:t>?</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sp>
        <p:nvSpPr>
          <p:cNvPr id="549" name="Google Shape;549;p45"/>
          <p:cNvSpPr txBox="1"/>
          <p:nvPr>
            <p:ph idx="1" type="body"/>
          </p:nvPr>
        </p:nvSpPr>
        <p:spPr>
          <a:xfrm>
            <a:off x="7618550" y="4394925"/>
            <a:ext cx="2214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2000">
                <a:solidFill>
                  <a:srgbClr val="434343"/>
                </a:solidFill>
                <a:latin typeface="Calibri"/>
                <a:ea typeface="Calibri"/>
                <a:cs typeface="Calibri"/>
                <a:sym typeface="Calibri"/>
              </a:rPr>
              <a:t>?</a:t>
            </a:r>
            <a:r>
              <a:rPr b="1" lang="fr" sz="1400">
                <a:solidFill>
                  <a:srgbClr val="CC0000"/>
                </a:solidFill>
                <a:latin typeface="Calibri"/>
                <a:ea typeface="Calibri"/>
                <a:cs typeface="Calibri"/>
                <a:sym typeface="Calibri"/>
              </a:rPr>
              <a:t> </a:t>
            </a:r>
            <a:r>
              <a:rPr b="1" lang="fr" sz="1400">
                <a:solidFill>
                  <a:schemeClr val="accent4"/>
                </a:solidFill>
                <a:latin typeface="Calibri"/>
                <a:ea typeface="Calibri"/>
                <a:cs typeface="Calibri"/>
                <a:sym typeface="Calibri"/>
              </a:rPr>
              <a:t> </a:t>
            </a:r>
            <a:endParaRPr b="1" sz="1400">
              <a:solidFill>
                <a:schemeClr val="accent4"/>
              </a:solidFill>
            </a:endParaRPr>
          </a:p>
          <a:p>
            <a:pPr indent="0" lvl="0" marL="0" rtl="0" algn="l">
              <a:spcBef>
                <a:spcPts val="1600"/>
              </a:spcBef>
              <a:spcAft>
                <a:spcPts val="1600"/>
              </a:spcAft>
              <a:buNone/>
            </a:pPr>
            <a:r>
              <a:t/>
            </a:r>
            <a:endParaRPr b="1" sz="1400">
              <a:solidFill>
                <a:srgbClr val="CC0000"/>
              </a:solidFill>
            </a:endParaRPr>
          </a:p>
        </p:txBody>
      </p:sp>
      <p:pic>
        <p:nvPicPr>
          <p:cNvPr id="550" name="Google Shape;550;p45"/>
          <p:cNvPicPr preferRelativeResize="0"/>
          <p:nvPr/>
        </p:nvPicPr>
        <p:blipFill rotWithShape="1">
          <a:blip r:embed="rId4">
            <a:alphaModFix/>
          </a:blip>
          <a:srcRect b="31191" l="28272" r="29232" t="59159"/>
          <a:stretch/>
        </p:blipFill>
        <p:spPr>
          <a:xfrm>
            <a:off x="381350" y="4466900"/>
            <a:ext cx="3614251" cy="536700"/>
          </a:xfrm>
          <a:prstGeom prst="rect">
            <a:avLst/>
          </a:prstGeom>
          <a:noFill/>
          <a:ln>
            <a:noFill/>
          </a:ln>
        </p:spPr>
      </p:pic>
      <p:pic>
        <p:nvPicPr>
          <p:cNvPr id="551" name="Google Shape;551;p45"/>
          <p:cNvPicPr preferRelativeResize="0"/>
          <p:nvPr/>
        </p:nvPicPr>
        <p:blipFill rotWithShape="1">
          <a:blip r:embed="rId5">
            <a:alphaModFix/>
          </a:blip>
          <a:srcRect b="32196" l="5588" r="11984" t="11347"/>
          <a:stretch/>
        </p:blipFill>
        <p:spPr>
          <a:xfrm>
            <a:off x="457550" y="1352975"/>
            <a:ext cx="3269676" cy="1036450"/>
          </a:xfrm>
          <a:prstGeom prst="rect">
            <a:avLst/>
          </a:prstGeom>
          <a:noFill/>
          <a:ln>
            <a:noFill/>
          </a:ln>
        </p:spPr>
      </p:pic>
      <p:sp>
        <p:nvSpPr>
          <p:cNvPr id="552" name="Google Shape;552;p4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F</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xit" presetID="1" presetSubtype="0">
                                  <p:stCondLst>
                                    <p:cond delay="0"/>
                                  </p:stCondLst>
                                  <p:childTnLst>
                                    <p:set>
                                      <p:cBhvr>
                                        <p:cTn dur="1" fill="hold">
                                          <p:stCondLst>
                                            <p:cond delay="0"/>
                                          </p:stCondLst>
                                        </p:cTn>
                                        <p:tgtEl>
                                          <p:spTgt spid="5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
                                        <p:tgtEl>
                                          <p:spTgt spid="544"/>
                                        </p:tgtEl>
                                      </p:cBhvr>
                                    </p:animEffect>
                                  </p:childTnLst>
                                </p:cTn>
                              </p:par>
                              <p:par>
                                <p:cTn fill="hold" nodeType="withEffect" presetClass="exit" presetID="1" presetSubtype="0">
                                  <p:stCondLst>
                                    <p:cond delay="0"/>
                                  </p:stCondLst>
                                  <p:childTnLst>
                                    <p:set>
                                      <p:cBhvr>
                                        <p:cTn dur="1" fill="hold">
                                          <p:stCondLst>
                                            <p:cond delay="0"/>
                                          </p:stCondLst>
                                        </p:cTn>
                                        <p:tgtEl>
                                          <p:spTgt spid="5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
                                        <p:tgtEl>
                                          <p:spTgt spid="533"/>
                                        </p:tgtEl>
                                      </p:cBhvr>
                                    </p:animEffect>
                                  </p:childTnLst>
                                </p:cTn>
                              </p:par>
                              <p:par>
                                <p:cTn fill="hold" nodeType="withEffect" presetClass="exit" presetID="1" presetSubtype="0">
                                  <p:stCondLst>
                                    <p:cond delay="0"/>
                                  </p:stCondLst>
                                  <p:childTnLst>
                                    <p:set>
                                      <p:cBhvr>
                                        <p:cTn dur="1" fill="hold">
                                          <p:stCondLst>
                                            <p:cond delay="0"/>
                                          </p:stCondLst>
                                        </p:cTn>
                                        <p:tgtEl>
                                          <p:spTgt spid="5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556" name="Shape 556"/>
        <p:cNvGrpSpPr/>
        <p:nvPr/>
      </p:nvGrpSpPr>
      <p:grpSpPr>
        <a:xfrm>
          <a:off x="0" y="0"/>
          <a:ext cx="0" cy="0"/>
          <a:chOff x="0" y="0"/>
          <a:chExt cx="0" cy="0"/>
        </a:xfrm>
      </p:grpSpPr>
      <p:sp>
        <p:nvSpPr>
          <p:cNvPr id="557" name="Google Shape;557;p46"/>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Fusion des arbres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Calcul des attributs</a:t>
            </a:r>
            <a:endParaRPr sz="2800">
              <a:solidFill>
                <a:srgbClr val="FFFFFF"/>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Etiquetage en composante connexes</a:t>
            </a:r>
            <a:endParaRPr b="1" sz="2800">
              <a:solidFill>
                <a:srgbClr val="CC0000"/>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558" name="Google Shape;55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59" name="Google Shape;559;p46"/>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7"/>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Etiquetage en composantes connexes - Merging</a:t>
            </a:r>
            <a:endParaRPr>
              <a:solidFill>
                <a:srgbClr val="FFFFFF"/>
              </a:solidFill>
            </a:endParaRPr>
          </a:p>
        </p:txBody>
      </p:sp>
      <p:sp>
        <p:nvSpPr>
          <p:cNvPr id="565" name="Google Shape;5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66" name="Google Shape;566;p47"/>
          <p:cNvPicPr preferRelativeResize="0"/>
          <p:nvPr/>
        </p:nvPicPr>
        <p:blipFill>
          <a:blip r:embed="rId3">
            <a:alphaModFix/>
          </a:blip>
          <a:stretch>
            <a:fillRect/>
          </a:stretch>
        </p:blipFill>
        <p:spPr>
          <a:xfrm>
            <a:off x="1815988" y="1056300"/>
            <a:ext cx="5512015" cy="3943500"/>
          </a:xfrm>
          <a:prstGeom prst="rect">
            <a:avLst/>
          </a:prstGeom>
          <a:noFill/>
          <a:ln>
            <a:noFill/>
          </a:ln>
        </p:spPr>
      </p:pic>
      <p:sp>
        <p:nvSpPr>
          <p:cNvPr id="567" name="Google Shape;567;p47"/>
          <p:cNvSpPr/>
          <p:nvPr/>
        </p:nvSpPr>
        <p:spPr>
          <a:xfrm>
            <a:off x="4581525" y="1195825"/>
            <a:ext cx="2956200" cy="3467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47"/>
          <p:cNvPicPr preferRelativeResize="0"/>
          <p:nvPr/>
        </p:nvPicPr>
        <p:blipFill>
          <a:blip r:embed="rId3">
            <a:alphaModFix/>
          </a:blip>
          <a:stretch>
            <a:fillRect/>
          </a:stretch>
        </p:blipFill>
        <p:spPr>
          <a:xfrm>
            <a:off x="1797496" y="1043638"/>
            <a:ext cx="5549005" cy="3968825"/>
          </a:xfrm>
          <a:prstGeom prst="rect">
            <a:avLst/>
          </a:prstGeom>
          <a:noFill/>
          <a:ln>
            <a:noFill/>
          </a:ln>
        </p:spPr>
      </p:pic>
      <p:pic>
        <p:nvPicPr>
          <p:cNvPr id="569" name="Google Shape;569;p47"/>
          <p:cNvPicPr preferRelativeResize="0"/>
          <p:nvPr/>
        </p:nvPicPr>
        <p:blipFill>
          <a:blip r:embed="rId4">
            <a:alphaModFix/>
          </a:blip>
          <a:stretch>
            <a:fillRect/>
          </a:stretch>
        </p:blipFill>
        <p:spPr>
          <a:xfrm>
            <a:off x="1816000" y="1056299"/>
            <a:ext cx="5512000" cy="3943501"/>
          </a:xfrm>
          <a:prstGeom prst="rect">
            <a:avLst/>
          </a:prstGeom>
          <a:noFill/>
          <a:ln>
            <a:noFill/>
          </a:ln>
        </p:spPr>
      </p:pic>
      <p:sp>
        <p:nvSpPr>
          <p:cNvPr id="570" name="Google Shape;570;p47"/>
          <p:cNvSpPr txBox="1"/>
          <p:nvPr>
            <p:ph idx="1" type="body"/>
          </p:nvPr>
        </p:nvSpPr>
        <p:spPr>
          <a:xfrm>
            <a:off x="6919875" y="1674225"/>
            <a:ext cx="21120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A = B = C</a:t>
            </a:r>
            <a:endParaRPr sz="1400">
              <a:latin typeface="Calibri"/>
              <a:ea typeface="Calibri"/>
              <a:cs typeface="Calibri"/>
              <a:sym typeface="Calibri"/>
            </a:endParaRPr>
          </a:p>
          <a:p>
            <a:pPr indent="0" lvl="0" marL="0" rtl="0" algn="l">
              <a:spcBef>
                <a:spcPts val="1600"/>
              </a:spcBef>
              <a:spcAft>
                <a:spcPts val="0"/>
              </a:spcAft>
              <a:buNone/>
            </a:pPr>
            <a:r>
              <a:t/>
            </a:r>
            <a:endParaRPr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571" name="Google Shape;571;p47"/>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p48"/>
          <p:cNvSpPr/>
          <p:nvPr/>
        </p:nvSpPr>
        <p:spPr>
          <a:xfrm>
            <a:off x="0" y="0"/>
            <a:ext cx="9144000" cy="895200"/>
          </a:xfrm>
          <a:prstGeom prst="rect">
            <a:avLst/>
          </a:prstGeom>
          <a:solidFill>
            <a:srgbClr val="34C4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txBox="1"/>
          <p:nvPr>
            <p:ph type="title"/>
          </p:nvPr>
        </p:nvSpPr>
        <p:spPr>
          <a:xfrm>
            <a:off x="240225" y="161238"/>
            <a:ext cx="8520600" cy="572700"/>
          </a:xfrm>
          <a:prstGeom prst="rect">
            <a:avLst/>
          </a:prstGeom>
          <a:solidFill>
            <a:srgbClr val="34C4A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Etiquetage en composantes connexes - Séquentiel</a:t>
            </a:r>
            <a:endParaRPr>
              <a:solidFill>
                <a:srgbClr val="FFFFFF"/>
              </a:solidFill>
            </a:endParaRPr>
          </a:p>
        </p:txBody>
      </p:sp>
      <p:pic>
        <p:nvPicPr>
          <p:cNvPr id="578" name="Google Shape;578;p48"/>
          <p:cNvPicPr preferRelativeResize="0"/>
          <p:nvPr/>
        </p:nvPicPr>
        <p:blipFill>
          <a:blip r:embed="rId3">
            <a:alphaModFix/>
          </a:blip>
          <a:stretch>
            <a:fillRect/>
          </a:stretch>
        </p:blipFill>
        <p:spPr>
          <a:xfrm>
            <a:off x="1175350" y="1077713"/>
            <a:ext cx="3079025" cy="3274875"/>
          </a:xfrm>
          <a:prstGeom prst="rect">
            <a:avLst/>
          </a:prstGeom>
          <a:noFill/>
          <a:ln>
            <a:noFill/>
          </a:ln>
        </p:spPr>
      </p:pic>
      <p:pic>
        <p:nvPicPr>
          <p:cNvPr id="579" name="Google Shape;579;p48"/>
          <p:cNvPicPr preferRelativeResize="0"/>
          <p:nvPr/>
        </p:nvPicPr>
        <p:blipFill>
          <a:blip r:embed="rId4">
            <a:alphaModFix/>
          </a:blip>
          <a:stretch>
            <a:fillRect/>
          </a:stretch>
        </p:blipFill>
        <p:spPr>
          <a:xfrm>
            <a:off x="1175350" y="1077713"/>
            <a:ext cx="3079025" cy="3274865"/>
          </a:xfrm>
          <a:prstGeom prst="rect">
            <a:avLst/>
          </a:prstGeom>
          <a:noFill/>
          <a:ln>
            <a:noFill/>
          </a:ln>
        </p:spPr>
      </p:pic>
      <p:pic>
        <p:nvPicPr>
          <p:cNvPr id="580" name="Google Shape;580;p48"/>
          <p:cNvPicPr preferRelativeResize="0"/>
          <p:nvPr/>
        </p:nvPicPr>
        <p:blipFill>
          <a:blip r:embed="rId5">
            <a:alphaModFix/>
          </a:blip>
          <a:stretch>
            <a:fillRect/>
          </a:stretch>
        </p:blipFill>
        <p:spPr>
          <a:xfrm>
            <a:off x="5210425" y="1077713"/>
            <a:ext cx="3112875" cy="3274875"/>
          </a:xfrm>
          <a:prstGeom prst="rect">
            <a:avLst/>
          </a:prstGeom>
          <a:noFill/>
          <a:ln>
            <a:noFill/>
          </a:ln>
        </p:spPr>
      </p:pic>
      <p:sp>
        <p:nvSpPr>
          <p:cNvPr id="581" name="Google Shape;581;p48"/>
          <p:cNvSpPr txBox="1"/>
          <p:nvPr>
            <p:ph idx="1" type="body"/>
          </p:nvPr>
        </p:nvSpPr>
        <p:spPr>
          <a:xfrm>
            <a:off x="6231475" y="4156275"/>
            <a:ext cx="9198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alibri"/>
                <a:ea typeface="Calibri"/>
                <a:cs typeface="Calibri"/>
                <a:sym typeface="Calibri"/>
              </a:rPr>
              <a:t>BLOC B</a:t>
            </a:r>
            <a:endParaRPr b="1"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582" name="Google Shape;582;p48"/>
          <p:cNvSpPr txBox="1"/>
          <p:nvPr>
            <p:ph idx="1" type="body"/>
          </p:nvPr>
        </p:nvSpPr>
        <p:spPr>
          <a:xfrm>
            <a:off x="2511900" y="4156275"/>
            <a:ext cx="9198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alibri"/>
                <a:ea typeface="Calibri"/>
                <a:cs typeface="Calibri"/>
                <a:sym typeface="Calibri"/>
              </a:rPr>
              <a:t>BLOC A</a:t>
            </a:r>
            <a:endParaRPr b="1"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583" name="Google Shape;58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584" name="Google Shape;584;p48"/>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49"/>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Première approche pour la fusion des CC</a:t>
            </a:r>
            <a:endParaRPr>
              <a:solidFill>
                <a:srgbClr val="FFFFFF"/>
              </a:solidFill>
            </a:endParaRPr>
          </a:p>
        </p:txBody>
      </p:sp>
      <p:pic>
        <p:nvPicPr>
          <p:cNvPr id="590" name="Google Shape;590;p49"/>
          <p:cNvPicPr preferRelativeResize="0"/>
          <p:nvPr/>
        </p:nvPicPr>
        <p:blipFill rotWithShape="1">
          <a:blip r:embed="rId3">
            <a:alphaModFix/>
          </a:blip>
          <a:srcRect b="2723" l="0" r="0" t="0"/>
          <a:stretch/>
        </p:blipFill>
        <p:spPr>
          <a:xfrm>
            <a:off x="240225" y="1149775"/>
            <a:ext cx="6679651" cy="3836175"/>
          </a:xfrm>
          <a:prstGeom prst="rect">
            <a:avLst/>
          </a:prstGeom>
          <a:noFill/>
          <a:ln>
            <a:noFill/>
          </a:ln>
        </p:spPr>
      </p:pic>
      <p:sp>
        <p:nvSpPr>
          <p:cNvPr id="591" name="Google Shape;591;p49"/>
          <p:cNvSpPr txBox="1"/>
          <p:nvPr>
            <p:ph idx="1" type="body"/>
          </p:nvPr>
        </p:nvSpPr>
        <p:spPr>
          <a:xfrm>
            <a:off x="6919875" y="1674225"/>
            <a:ext cx="2112000" cy="7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On merge les labels des arcs internes de la coupure </a:t>
            </a:r>
            <a:endParaRPr sz="1400">
              <a:latin typeface="Calibri"/>
              <a:ea typeface="Calibri"/>
              <a:cs typeface="Calibri"/>
              <a:sym typeface="Calibri"/>
            </a:endParaRPr>
          </a:p>
          <a:p>
            <a:pPr indent="0" lvl="0" marL="0" rtl="0" algn="l">
              <a:spcBef>
                <a:spcPts val="1600"/>
              </a:spcBef>
              <a:spcAft>
                <a:spcPts val="0"/>
              </a:spcAft>
              <a:buNone/>
            </a:pPr>
            <a:r>
              <a:t/>
            </a:r>
            <a:endParaRPr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592" name="Google Shape;59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93" name="Google Shape;593;p49"/>
          <p:cNvPicPr preferRelativeResize="0"/>
          <p:nvPr/>
        </p:nvPicPr>
        <p:blipFill>
          <a:blip r:embed="rId4">
            <a:alphaModFix/>
          </a:blip>
          <a:stretch>
            <a:fillRect/>
          </a:stretch>
        </p:blipFill>
        <p:spPr>
          <a:xfrm>
            <a:off x="6855000" y="2674843"/>
            <a:ext cx="1239947" cy="572700"/>
          </a:xfrm>
          <a:prstGeom prst="rect">
            <a:avLst/>
          </a:prstGeom>
          <a:noFill/>
          <a:ln>
            <a:noFill/>
          </a:ln>
        </p:spPr>
      </p:pic>
      <p:pic>
        <p:nvPicPr>
          <p:cNvPr id="594" name="Google Shape;594;p49"/>
          <p:cNvPicPr preferRelativeResize="0"/>
          <p:nvPr/>
        </p:nvPicPr>
        <p:blipFill>
          <a:blip r:embed="rId5">
            <a:alphaModFix/>
          </a:blip>
          <a:stretch>
            <a:fillRect/>
          </a:stretch>
        </p:blipFill>
        <p:spPr>
          <a:xfrm>
            <a:off x="240225" y="1149784"/>
            <a:ext cx="6679651" cy="3943516"/>
          </a:xfrm>
          <a:prstGeom prst="rect">
            <a:avLst/>
          </a:prstGeom>
          <a:noFill/>
          <a:ln>
            <a:noFill/>
          </a:ln>
        </p:spPr>
      </p:pic>
      <p:pic>
        <p:nvPicPr>
          <p:cNvPr id="595" name="Google Shape;595;p49"/>
          <p:cNvPicPr preferRelativeResize="0"/>
          <p:nvPr/>
        </p:nvPicPr>
        <p:blipFill>
          <a:blip r:embed="rId6">
            <a:alphaModFix/>
          </a:blip>
          <a:stretch>
            <a:fillRect/>
          </a:stretch>
        </p:blipFill>
        <p:spPr>
          <a:xfrm>
            <a:off x="240225" y="1150499"/>
            <a:ext cx="6679651" cy="3942089"/>
          </a:xfrm>
          <a:prstGeom prst="rect">
            <a:avLst/>
          </a:prstGeom>
          <a:noFill/>
          <a:ln>
            <a:noFill/>
          </a:ln>
        </p:spPr>
      </p:pic>
      <p:pic>
        <p:nvPicPr>
          <p:cNvPr id="596" name="Google Shape;596;p49"/>
          <p:cNvPicPr preferRelativeResize="0"/>
          <p:nvPr/>
        </p:nvPicPr>
        <p:blipFill>
          <a:blip r:embed="rId7">
            <a:alphaModFix/>
          </a:blip>
          <a:stretch>
            <a:fillRect/>
          </a:stretch>
        </p:blipFill>
        <p:spPr>
          <a:xfrm>
            <a:off x="6814301" y="3363988"/>
            <a:ext cx="2206851" cy="1182800"/>
          </a:xfrm>
          <a:prstGeom prst="rect">
            <a:avLst/>
          </a:prstGeom>
          <a:noFill/>
          <a:ln>
            <a:noFill/>
          </a:ln>
        </p:spPr>
      </p:pic>
      <p:sp>
        <p:nvSpPr>
          <p:cNvPr id="597" name="Google Shape;597;p49"/>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0"/>
          <p:cNvSpPr txBox="1"/>
          <p:nvPr>
            <p:ph idx="1" type="body"/>
          </p:nvPr>
        </p:nvSpPr>
        <p:spPr>
          <a:xfrm>
            <a:off x="-2112000" y="1807300"/>
            <a:ext cx="2112000" cy="21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latin typeface="Calibri"/>
                <a:ea typeface="Calibri"/>
                <a:cs typeface="Calibri"/>
                <a:sym typeface="Calibri"/>
              </a:rPr>
              <a:t>Partie Erwan</a:t>
            </a:r>
            <a:endParaRPr sz="2400">
              <a:latin typeface="Calibri"/>
              <a:ea typeface="Calibri"/>
              <a:cs typeface="Calibri"/>
              <a:sym typeface="Calibri"/>
            </a:endParaRPr>
          </a:p>
          <a:p>
            <a:pPr indent="0" lvl="0" marL="0" rtl="0" algn="l">
              <a:spcBef>
                <a:spcPts val="1600"/>
              </a:spcBef>
              <a:spcAft>
                <a:spcPts val="0"/>
              </a:spcAft>
              <a:buNone/>
            </a:pPr>
            <a:r>
              <a:t/>
            </a:r>
            <a:endParaRPr sz="2400">
              <a:latin typeface="Calibri"/>
              <a:ea typeface="Calibri"/>
              <a:cs typeface="Calibri"/>
              <a:sym typeface="Calibri"/>
            </a:endParaRPr>
          </a:p>
          <a:p>
            <a:pPr indent="0" lvl="0" marL="0" rtl="0" algn="l">
              <a:spcBef>
                <a:spcPts val="1600"/>
              </a:spcBef>
              <a:spcAft>
                <a:spcPts val="0"/>
              </a:spcAft>
              <a:buNone/>
            </a:pPr>
            <a:r>
              <a:rPr lang="fr" sz="2400">
                <a:latin typeface="Calibri"/>
                <a:ea typeface="Calibri"/>
                <a:cs typeface="Calibri"/>
                <a:sym typeface="Calibri"/>
              </a:rPr>
              <a:t>Union Find</a:t>
            </a:r>
            <a:endParaRPr sz="2400">
              <a:latin typeface="Calibri"/>
              <a:ea typeface="Calibri"/>
              <a:cs typeface="Calibri"/>
              <a:sym typeface="Calibri"/>
            </a:endParaRPr>
          </a:p>
          <a:p>
            <a:pPr indent="0" lvl="0" marL="0" rtl="0" algn="l">
              <a:spcBef>
                <a:spcPts val="1600"/>
              </a:spcBef>
              <a:spcAft>
                <a:spcPts val="0"/>
              </a:spcAft>
              <a:buNone/>
            </a:pPr>
            <a:r>
              <a:t/>
            </a:r>
            <a:endParaRPr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603" name="Google Shape;60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04" name="Google Shape;604;p50"/>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pic>
        <p:nvPicPr>
          <p:cNvPr id="605" name="Google Shape;605;p50"/>
          <p:cNvPicPr preferRelativeResize="0"/>
          <p:nvPr/>
        </p:nvPicPr>
        <p:blipFill>
          <a:blip r:embed="rId3">
            <a:alphaModFix/>
          </a:blip>
          <a:stretch>
            <a:fillRect/>
          </a:stretch>
        </p:blipFill>
        <p:spPr>
          <a:xfrm>
            <a:off x="4983850" y="1477900"/>
            <a:ext cx="2989300" cy="3185326"/>
          </a:xfrm>
          <a:prstGeom prst="rect">
            <a:avLst/>
          </a:prstGeom>
          <a:noFill/>
          <a:ln>
            <a:noFill/>
          </a:ln>
        </p:spPr>
      </p:pic>
      <p:sp>
        <p:nvSpPr>
          <p:cNvPr id="606" name="Google Shape;606;p50"/>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FFFFFF"/>
                </a:solidFill>
              </a:rPr>
              <a:t>Approche optimisée</a:t>
            </a:r>
            <a:r>
              <a:rPr lang="fr" sz="2400">
                <a:solidFill>
                  <a:srgbClr val="FFFFFF"/>
                </a:solidFill>
              </a:rPr>
              <a:t> pour la fusion des CC : Union-Find</a:t>
            </a:r>
            <a:endParaRPr sz="2400">
              <a:solidFill>
                <a:srgbClr val="FFFFFF"/>
              </a:solidFill>
            </a:endParaRPr>
          </a:p>
        </p:txBody>
      </p:sp>
      <p:pic>
        <p:nvPicPr>
          <p:cNvPr id="607" name="Google Shape;607;p50"/>
          <p:cNvPicPr preferRelativeResize="0"/>
          <p:nvPr/>
        </p:nvPicPr>
        <p:blipFill>
          <a:blip r:embed="rId4">
            <a:alphaModFix/>
          </a:blip>
          <a:stretch>
            <a:fillRect/>
          </a:stretch>
        </p:blipFill>
        <p:spPr>
          <a:xfrm>
            <a:off x="150200" y="1611950"/>
            <a:ext cx="4683439" cy="2763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611" name="Shape 611"/>
        <p:cNvGrpSpPr/>
        <p:nvPr/>
      </p:nvGrpSpPr>
      <p:grpSpPr>
        <a:xfrm>
          <a:off x="0" y="0"/>
          <a:ext cx="0" cy="0"/>
          <a:chOff x="0" y="0"/>
          <a:chExt cx="0" cy="0"/>
        </a:xfrm>
      </p:grpSpPr>
      <p:sp>
        <p:nvSpPr>
          <p:cNvPr id="612" name="Google Shape;612;p51"/>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Fusion des arbres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Calcul des attributs</a:t>
            </a:r>
            <a:endParaRPr sz="2800">
              <a:solidFill>
                <a:srgbClr val="FFFFFF"/>
              </a:solidFill>
            </a:endParaRPr>
          </a:p>
          <a:p>
            <a:pPr indent="-406400" lvl="0" marL="914400" rtl="0" algn="l">
              <a:spcBef>
                <a:spcPts val="0"/>
              </a:spcBef>
              <a:spcAft>
                <a:spcPts val="0"/>
              </a:spcAft>
              <a:buClr>
                <a:schemeClr val="lt1"/>
              </a:buClr>
              <a:buSzPts val="2800"/>
              <a:buAutoNum type="arabicPeriod"/>
            </a:pPr>
            <a:r>
              <a:rPr lang="fr" sz="2800">
                <a:solidFill>
                  <a:srgbClr val="FFFFFF"/>
                </a:solidFill>
              </a:rPr>
              <a:t>Etiquetage en </a:t>
            </a:r>
            <a:r>
              <a:rPr lang="fr" sz="2800">
                <a:solidFill>
                  <a:schemeClr val="lt1"/>
                </a:solidFill>
              </a:rPr>
              <a:t>composante connexes</a:t>
            </a:r>
            <a:endParaRPr sz="2800">
              <a:solidFill>
                <a:schemeClr val="lt1"/>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Résultats obtenus</a:t>
            </a:r>
            <a:endParaRPr b="1" sz="2800">
              <a:solidFill>
                <a:srgbClr val="CC0000"/>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613" name="Google Shape;61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614" name="Google Shape;614;p51"/>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856D"/>
        </a:solidFill>
      </p:bgPr>
    </p:bg>
    <p:spTree>
      <p:nvGrpSpPr>
        <p:cNvPr id="86" name="Shape 86"/>
        <p:cNvGrpSpPr/>
        <p:nvPr/>
      </p:nvGrpSpPr>
      <p:grpSpPr>
        <a:xfrm>
          <a:off x="0" y="0"/>
          <a:ext cx="0" cy="0"/>
          <a:chOff x="0" y="0"/>
          <a:chExt cx="0" cy="0"/>
        </a:xfrm>
      </p:grpSpPr>
      <p:sp>
        <p:nvSpPr>
          <p:cNvPr id="87" name="Google Shape;87;p16"/>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990000"/>
              </a:buClr>
              <a:buSzPts val="2800"/>
              <a:buAutoNum type="arabicPeriod"/>
            </a:pPr>
            <a:r>
              <a:rPr b="1" lang="fr" sz="2800">
                <a:solidFill>
                  <a:srgbClr val="990000"/>
                </a:solidFill>
              </a:rPr>
              <a:t>Segmentation par Ligne de Partage des Eaux</a:t>
            </a:r>
            <a:endParaRPr b="1" sz="2800">
              <a:solidFill>
                <a:srgbClr val="990000"/>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Proposition</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Construction de l’arbre QBT</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Fusion des arbres QBT</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Calcul des attributs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Etiquetage en 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Conclusion</a:t>
            </a:r>
            <a:endParaRPr sz="2800">
              <a:solidFill>
                <a:schemeClr val="lt1"/>
              </a:solidFill>
            </a:endParaRPr>
          </a:p>
        </p:txBody>
      </p:sp>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89" name="Google Shape;89;p16"/>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2"/>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Temps </a:t>
            </a:r>
            <a:r>
              <a:rPr lang="fr">
                <a:solidFill>
                  <a:srgbClr val="FFFFFF"/>
                </a:solidFill>
              </a:rPr>
              <a:t>d'exécution</a:t>
            </a:r>
            <a:r>
              <a:rPr lang="fr">
                <a:solidFill>
                  <a:srgbClr val="FFFFFF"/>
                </a:solidFill>
              </a:rPr>
              <a:t> de la fusion des arbres QBT</a:t>
            </a:r>
            <a:endParaRPr>
              <a:solidFill>
                <a:srgbClr val="FFFFFF"/>
              </a:solidFill>
            </a:endParaRPr>
          </a:p>
        </p:txBody>
      </p:sp>
      <p:sp>
        <p:nvSpPr>
          <p:cNvPr id="620" name="Google Shape;62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21" name="Google Shape;621;p52"/>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622" name="Google Shape;622;p52"/>
          <p:cNvPicPr preferRelativeResize="0"/>
          <p:nvPr/>
        </p:nvPicPr>
        <p:blipFill>
          <a:blip r:embed="rId3">
            <a:alphaModFix/>
          </a:blip>
          <a:stretch>
            <a:fillRect/>
          </a:stretch>
        </p:blipFill>
        <p:spPr>
          <a:xfrm>
            <a:off x="1713500" y="1017475"/>
            <a:ext cx="5574043" cy="39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Temps d'exécution de la fusion des arbres QBT</a:t>
            </a:r>
            <a:endParaRPr>
              <a:solidFill>
                <a:srgbClr val="FFFFFF"/>
              </a:solidFill>
            </a:endParaRPr>
          </a:p>
        </p:txBody>
      </p:sp>
      <p:sp>
        <p:nvSpPr>
          <p:cNvPr id="628" name="Google Shape;62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29" name="Google Shape;629;p53"/>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S</a:t>
            </a:r>
            <a:endParaRPr sz="3000">
              <a:latin typeface="Calibri"/>
              <a:ea typeface="Calibri"/>
              <a:cs typeface="Calibri"/>
              <a:sym typeface="Calibri"/>
            </a:endParaRPr>
          </a:p>
        </p:txBody>
      </p:sp>
      <p:pic>
        <p:nvPicPr>
          <p:cNvPr id="630" name="Google Shape;630;p53"/>
          <p:cNvPicPr preferRelativeResize="0"/>
          <p:nvPr/>
        </p:nvPicPr>
        <p:blipFill>
          <a:blip r:embed="rId3">
            <a:alphaModFix/>
          </a:blip>
          <a:stretch>
            <a:fillRect/>
          </a:stretch>
        </p:blipFill>
        <p:spPr>
          <a:xfrm>
            <a:off x="1767325" y="1037550"/>
            <a:ext cx="5609342" cy="39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4"/>
          <p:cNvSpPr/>
          <p:nvPr/>
        </p:nvSpPr>
        <p:spPr>
          <a:xfrm>
            <a:off x="0" y="0"/>
            <a:ext cx="9144000" cy="885900"/>
          </a:xfrm>
          <a:prstGeom prst="rect">
            <a:avLst/>
          </a:prstGeom>
          <a:solidFill>
            <a:srgbClr val="2385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2400">
              <a:solidFill>
                <a:srgbClr val="FFFFFF"/>
              </a:solidFill>
            </a:endParaRPr>
          </a:p>
        </p:txBody>
      </p:sp>
      <p:sp>
        <p:nvSpPr>
          <p:cNvPr id="636" name="Google Shape;636;p54"/>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FFFFFF"/>
                </a:solidFill>
              </a:rPr>
              <a:t>Temps d'exécution de l’étiquetage en composantes connexes </a:t>
            </a:r>
            <a:endParaRPr sz="2400">
              <a:solidFill>
                <a:srgbClr val="FFFFFF"/>
              </a:solidFill>
            </a:endParaRPr>
          </a:p>
        </p:txBody>
      </p:sp>
      <p:sp>
        <p:nvSpPr>
          <p:cNvPr id="637" name="Google Shape;637;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38" name="Google Shape;638;p54"/>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pic>
        <p:nvPicPr>
          <p:cNvPr id="639" name="Google Shape;639;p54" title="Temps d'execution en fonction de la taille des blocs"/>
          <p:cNvPicPr preferRelativeResize="0"/>
          <p:nvPr/>
        </p:nvPicPr>
        <p:blipFill>
          <a:blip r:embed="rId3">
            <a:alphaModFix/>
          </a:blip>
          <a:stretch>
            <a:fillRect/>
          </a:stretch>
        </p:blipFill>
        <p:spPr>
          <a:xfrm>
            <a:off x="1434425" y="885900"/>
            <a:ext cx="6132199" cy="3410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5"/>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400">
                <a:solidFill>
                  <a:srgbClr val="FFFFFF"/>
                </a:solidFill>
              </a:rPr>
              <a:t>Temps d'exécution de l’étiquetage en composantes connexes </a:t>
            </a:r>
            <a:endParaRPr sz="2400">
              <a:solidFill>
                <a:srgbClr val="FFFFFF"/>
              </a:solidFill>
            </a:endParaRPr>
          </a:p>
        </p:txBody>
      </p:sp>
      <p:sp>
        <p:nvSpPr>
          <p:cNvPr id="645" name="Google Shape;645;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46" name="Google Shape;646;p5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a:t>
            </a:r>
            <a:endParaRPr sz="3000">
              <a:latin typeface="Calibri"/>
              <a:ea typeface="Calibri"/>
              <a:cs typeface="Calibri"/>
              <a:sym typeface="Calibri"/>
            </a:endParaRPr>
          </a:p>
        </p:txBody>
      </p:sp>
      <p:pic>
        <p:nvPicPr>
          <p:cNvPr id="647" name="Google Shape;647;p55" title="Temps d'execution pour une image de taille 128*128"/>
          <p:cNvPicPr preferRelativeResize="0"/>
          <p:nvPr/>
        </p:nvPicPr>
        <p:blipFill>
          <a:blip r:embed="rId3">
            <a:alphaModFix/>
          </a:blip>
          <a:stretch>
            <a:fillRect/>
          </a:stretch>
        </p:blipFill>
        <p:spPr>
          <a:xfrm>
            <a:off x="758350" y="1038300"/>
            <a:ext cx="6392667" cy="39527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651" name="Shape 651"/>
        <p:cNvGrpSpPr/>
        <p:nvPr/>
      </p:nvGrpSpPr>
      <p:grpSpPr>
        <a:xfrm>
          <a:off x="0" y="0"/>
          <a:ext cx="0" cy="0"/>
          <a:chOff x="0" y="0"/>
          <a:chExt cx="0" cy="0"/>
        </a:xfrm>
      </p:grpSpPr>
      <p:sp>
        <p:nvSpPr>
          <p:cNvPr id="652" name="Google Shape;652;p56"/>
          <p:cNvSpPr txBox="1"/>
          <p:nvPr>
            <p:ph type="title"/>
          </p:nvPr>
        </p:nvSpPr>
        <p:spPr>
          <a:xfrm>
            <a:off x="311700" y="731250"/>
            <a:ext cx="8520600" cy="36687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Clr>
                <a:srgbClr val="FFFFFF"/>
              </a:buClr>
              <a:buSzPts val="2800"/>
              <a:buAutoNum type="arabicPeriod"/>
            </a:pPr>
            <a:r>
              <a:rPr lang="fr" sz="2800">
                <a:solidFill>
                  <a:srgbClr val="FFFFFF"/>
                </a:solidFill>
              </a:rPr>
              <a:t>Segmentation par Ligne de Partage des Eaux</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Proposition</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Construction de l’arbre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Fusion des arbres QBT</a:t>
            </a:r>
            <a:endParaRPr sz="2800">
              <a:solidFill>
                <a:srgbClr val="FFFFFF"/>
              </a:solidFill>
            </a:endParaRPr>
          </a:p>
          <a:p>
            <a:pPr indent="-406400" lvl="0" marL="914400" rtl="0" algn="l">
              <a:spcBef>
                <a:spcPts val="0"/>
              </a:spcBef>
              <a:spcAft>
                <a:spcPts val="0"/>
              </a:spcAft>
              <a:buClr>
                <a:srgbClr val="FFFFFF"/>
              </a:buClr>
              <a:buSzPts val="2800"/>
              <a:buAutoNum type="arabicPeriod"/>
            </a:pPr>
            <a:r>
              <a:rPr lang="fr" sz="2800">
                <a:solidFill>
                  <a:srgbClr val="FFFFFF"/>
                </a:solidFill>
              </a:rPr>
              <a:t>Calcul des attributs</a:t>
            </a:r>
            <a:endParaRPr sz="2800">
              <a:solidFill>
                <a:srgbClr val="FFFFFF"/>
              </a:solidFill>
            </a:endParaRPr>
          </a:p>
          <a:p>
            <a:pPr indent="-406400" lvl="0" marL="914400" rtl="0" algn="l">
              <a:spcBef>
                <a:spcPts val="0"/>
              </a:spcBef>
              <a:spcAft>
                <a:spcPts val="0"/>
              </a:spcAft>
              <a:buClr>
                <a:schemeClr val="lt1"/>
              </a:buClr>
              <a:buSzPts val="2800"/>
              <a:buAutoNum type="arabicPeriod"/>
            </a:pPr>
            <a:r>
              <a:rPr lang="fr" sz="2800">
                <a:solidFill>
                  <a:srgbClr val="FFFFFF"/>
                </a:solidFill>
              </a:rPr>
              <a:t>Etiquetage en </a:t>
            </a:r>
            <a:r>
              <a:rPr lang="fr" sz="2800">
                <a:solidFill>
                  <a:schemeClr val="lt1"/>
                </a:solidFill>
              </a:rPr>
              <a:t>composante connexes</a:t>
            </a:r>
            <a:endParaRPr sz="2800">
              <a:solidFill>
                <a:schemeClr val="lt1"/>
              </a:solidFill>
            </a:endParaRPr>
          </a:p>
          <a:p>
            <a:pPr indent="-406400" lvl="0" marL="914400" rtl="0" algn="l">
              <a:spcBef>
                <a:spcPts val="0"/>
              </a:spcBef>
              <a:spcAft>
                <a:spcPts val="0"/>
              </a:spcAft>
              <a:buClr>
                <a:schemeClr val="lt1"/>
              </a:buClr>
              <a:buSzPts val="2800"/>
              <a:buAutoNum type="arabicPeriod"/>
            </a:pPr>
            <a:r>
              <a:rPr lang="fr" sz="2800">
                <a:solidFill>
                  <a:schemeClr val="lt1"/>
                </a:solidFill>
              </a:rPr>
              <a:t>Résultats obtenus</a:t>
            </a:r>
            <a:endParaRPr sz="2800">
              <a:solidFill>
                <a:schemeClr val="lt1"/>
              </a:solidFill>
            </a:endParaRPr>
          </a:p>
          <a:p>
            <a:pPr indent="-406400" lvl="0" marL="914400" rtl="0" algn="l">
              <a:spcBef>
                <a:spcPts val="0"/>
              </a:spcBef>
              <a:spcAft>
                <a:spcPts val="0"/>
              </a:spcAft>
              <a:buClr>
                <a:srgbClr val="CC0000"/>
              </a:buClr>
              <a:buSzPts val="2800"/>
              <a:buAutoNum type="arabicPeriod"/>
            </a:pPr>
            <a:r>
              <a:rPr b="1" lang="fr" sz="2800">
                <a:solidFill>
                  <a:srgbClr val="CC0000"/>
                </a:solidFill>
              </a:rPr>
              <a:t>Conclusion</a:t>
            </a:r>
            <a:endParaRPr b="1" sz="2800">
              <a:solidFill>
                <a:srgbClr val="CC0000"/>
              </a:solidFill>
            </a:endParaRPr>
          </a:p>
        </p:txBody>
      </p:sp>
      <p:sp>
        <p:nvSpPr>
          <p:cNvPr id="653" name="Google Shape;65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654" name="Google Shape;654;p56"/>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240225" y="161238"/>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Conclusion</a:t>
            </a:r>
            <a:endParaRPr>
              <a:solidFill>
                <a:srgbClr val="FFFFFF"/>
              </a:solidFill>
            </a:endParaRPr>
          </a:p>
        </p:txBody>
      </p:sp>
      <p:sp>
        <p:nvSpPr>
          <p:cNvPr id="660" name="Google Shape;66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661" name="Google Shape;661;p57"/>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
        <p:nvSpPr>
          <p:cNvPr id="662" name="Google Shape;662;p57"/>
          <p:cNvSpPr txBox="1"/>
          <p:nvPr>
            <p:ph idx="1" type="body"/>
          </p:nvPr>
        </p:nvSpPr>
        <p:spPr>
          <a:xfrm>
            <a:off x="231550" y="1343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u="sng">
                <a:latin typeface="Calibri"/>
                <a:ea typeface="Calibri"/>
                <a:cs typeface="Calibri"/>
                <a:sym typeface="Calibri"/>
              </a:rPr>
              <a:t>Bilan organisationnel</a:t>
            </a:r>
            <a:r>
              <a:rPr b="1" lang="fr">
                <a:latin typeface="Calibri"/>
                <a:ea typeface="Calibri"/>
                <a:cs typeface="Calibri"/>
                <a:sym typeface="Calibri"/>
              </a:rPr>
              <a:t> :</a:t>
            </a:r>
            <a:br>
              <a:rPr lang="fr">
                <a:latin typeface="Calibri"/>
                <a:ea typeface="Calibri"/>
                <a:cs typeface="Calibri"/>
                <a:sym typeface="Calibri"/>
              </a:rPr>
            </a:br>
            <a:r>
              <a:rPr lang="fr">
                <a:latin typeface="Calibri"/>
                <a:ea typeface="Calibri"/>
                <a:cs typeface="Calibri"/>
                <a:sym typeface="Calibri"/>
              </a:rPr>
              <a:t>- Travail par binôme</a:t>
            </a:r>
            <a:endParaRPr>
              <a:latin typeface="Calibri"/>
              <a:ea typeface="Calibri"/>
              <a:cs typeface="Calibri"/>
              <a:sym typeface="Calibri"/>
            </a:endParaRPr>
          </a:p>
          <a:p>
            <a:pPr indent="0" lvl="0" marL="0" rtl="0" algn="l">
              <a:spcBef>
                <a:spcPts val="1600"/>
              </a:spcBef>
              <a:spcAft>
                <a:spcPts val="0"/>
              </a:spcAft>
              <a:buNone/>
            </a:pPr>
            <a:r>
              <a:rPr b="1" lang="fr" u="sng">
                <a:latin typeface="Calibri"/>
                <a:ea typeface="Calibri"/>
                <a:cs typeface="Calibri"/>
                <a:sym typeface="Calibri"/>
              </a:rPr>
              <a:t>Bilan avancement</a:t>
            </a:r>
            <a:r>
              <a:rPr b="1" lang="fr">
                <a:latin typeface="Calibri"/>
                <a:ea typeface="Calibri"/>
                <a:cs typeface="Calibri"/>
                <a:sym typeface="Calibri"/>
              </a:rPr>
              <a:t> :</a:t>
            </a:r>
            <a:br>
              <a:rPr lang="fr">
                <a:latin typeface="Calibri"/>
                <a:ea typeface="Calibri"/>
                <a:cs typeface="Calibri"/>
                <a:sym typeface="Calibri"/>
              </a:rPr>
            </a:br>
            <a:r>
              <a:rPr lang="fr">
                <a:latin typeface="Calibri"/>
                <a:ea typeface="Calibri"/>
                <a:cs typeface="Calibri"/>
                <a:sym typeface="Calibri"/>
              </a:rPr>
              <a:t>- Ce qu’on a fait</a:t>
            </a:r>
            <a:br>
              <a:rPr lang="fr">
                <a:latin typeface="Calibri"/>
                <a:ea typeface="Calibri"/>
                <a:cs typeface="Calibri"/>
                <a:sym typeface="Calibri"/>
              </a:rPr>
            </a:br>
            <a:r>
              <a:rPr lang="fr">
                <a:latin typeface="Calibri"/>
                <a:ea typeface="Calibri"/>
                <a:cs typeface="Calibri"/>
                <a:sym typeface="Calibri"/>
              </a:rPr>
              <a:t>- Ce qui peut être amélioré</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666" name="Shape 666"/>
        <p:cNvGrpSpPr/>
        <p:nvPr/>
      </p:nvGrpSpPr>
      <p:grpSpPr>
        <a:xfrm>
          <a:off x="0" y="0"/>
          <a:ext cx="0" cy="0"/>
          <a:chOff x="0" y="0"/>
          <a:chExt cx="0" cy="0"/>
        </a:xfrm>
      </p:grpSpPr>
      <p:sp>
        <p:nvSpPr>
          <p:cNvPr id="667" name="Google Shape;667;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FFFF"/>
                </a:solidFill>
              </a:rPr>
              <a:t>Questions</a:t>
            </a:r>
            <a:endParaRPr>
              <a:solidFill>
                <a:srgbClr val="FFFFFF"/>
              </a:solidFill>
            </a:endParaRPr>
          </a:p>
        </p:txBody>
      </p:sp>
      <p:sp>
        <p:nvSpPr>
          <p:cNvPr id="668" name="Google Shape;66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6250"/>
        </a:solidFill>
      </p:bgPr>
    </p:bg>
    <p:spTree>
      <p:nvGrpSpPr>
        <p:cNvPr id="672" name="Shape 672"/>
        <p:cNvGrpSpPr/>
        <p:nvPr/>
      </p:nvGrpSpPr>
      <p:grpSpPr>
        <a:xfrm>
          <a:off x="0" y="0"/>
          <a:ext cx="0" cy="0"/>
          <a:chOff x="0" y="0"/>
          <a:chExt cx="0" cy="0"/>
        </a:xfrm>
      </p:grpSpPr>
      <p:sp>
        <p:nvSpPr>
          <p:cNvPr id="673" name="Google Shape;673;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FFFF"/>
                </a:solidFill>
              </a:rPr>
              <a:t>Sources</a:t>
            </a:r>
            <a:endParaRPr>
              <a:solidFill>
                <a:srgbClr val="FFFFFF"/>
              </a:solidFill>
            </a:endParaRPr>
          </a:p>
        </p:txBody>
      </p:sp>
      <p:sp>
        <p:nvSpPr>
          <p:cNvPr id="674" name="Google Shape;67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0"/>
          <p:cNvSpPr txBox="1"/>
          <p:nvPr>
            <p:ph idx="1" type="body"/>
          </p:nvPr>
        </p:nvSpPr>
        <p:spPr>
          <a:xfrm>
            <a:off x="231550" y="11488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400">
                <a:latin typeface="Calibri"/>
                <a:ea typeface="Calibri"/>
                <a:cs typeface="Calibri"/>
                <a:sym typeface="Calibri"/>
              </a:rPr>
              <a:t>● [1] J. Cousty, L. Najman, Y. Kenmochi, S. Guimarães, </a:t>
            </a:r>
            <a:r>
              <a:rPr i="1" lang="fr" sz="1400">
                <a:latin typeface="Calibri"/>
                <a:ea typeface="Calibri"/>
                <a:cs typeface="Calibri"/>
                <a:sym typeface="Calibri"/>
              </a:rPr>
              <a:t>Hierarchical segmentations with graphs:quasi-flat zones, minimum spanning trees, and saliency maps</a:t>
            </a:r>
            <a:r>
              <a:rPr lang="fr" sz="1400">
                <a:latin typeface="Calibri"/>
                <a:ea typeface="Calibri"/>
                <a:cs typeface="Calibri"/>
                <a:sym typeface="Calibri"/>
              </a:rPr>
              <a:t>, Journal of Mathematical Imaging and Vision, Springer Verlag, 2017.</a:t>
            </a:r>
            <a:endParaRPr sz="1400">
              <a:latin typeface="Calibri"/>
              <a:ea typeface="Calibri"/>
              <a:cs typeface="Calibri"/>
              <a:sym typeface="Calibri"/>
            </a:endParaRPr>
          </a:p>
          <a:p>
            <a:pPr indent="0" lvl="0" marL="0" rtl="0" algn="l">
              <a:lnSpc>
                <a:spcPct val="115000"/>
              </a:lnSpc>
              <a:spcBef>
                <a:spcPts val="1600"/>
              </a:spcBef>
              <a:spcAft>
                <a:spcPts val="0"/>
              </a:spcAft>
              <a:buClr>
                <a:schemeClr val="dk1"/>
              </a:buClr>
              <a:buSzPts val="1100"/>
              <a:buFont typeface="Arial"/>
              <a:buNone/>
            </a:pPr>
            <a:r>
              <a:rPr lang="fr" sz="1400">
                <a:latin typeface="Calibri"/>
                <a:ea typeface="Calibri"/>
                <a:cs typeface="Calibri"/>
                <a:sym typeface="Calibri"/>
              </a:rPr>
              <a:t>● [2] J. Cousty, G. Bertrand, L. Najman, M. Couprie, Watershed Cuts: </a:t>
            </a:r>
            <a:r>
              <a:rPr i="1" lang="fr" sz="1400">
                <a:latin typeface="Calibri"/>
                <a:ea typeface="Calibri"/>
                <a:cs typeface="Calibri"/>
                <a:sym typeface="Calibri"/>
              </a:rPr>
              <a:t>Minimum Spanning Forests and the Drop of Water Principle</a:t>
            </a:r>
            <a:r>
              <a:rPr lang="fr" sz="1400">
                <a:latin typeface="Calibri"/>
                <a:ea typeface="Calibri"/>
                <a:cs typeface="Calibri"/>
                <a:sym typeface="Calibri"/>
              </a:rPr>
              <a:t>, IEEE Transactions on Pattern Analysis and Machine Intelligence, Institute of Electrical and Electronics Engineers, 2009.</a:t>
            </a:r>
            <a:endParaRPr sz="1400">
              <a:latin typeface="Calibri"/>
              <a:ea typeface="Calibri"/>
              <a:cs typeface="Calibri"/>
              <a:sym typeface="Calibri"/>
            </a:endParaRPr>
          </a:p>
          <a:p>
            <a:pPr indent="0" lvl="0" marL="0" rtl="0" algn="l">
              <a:lnSpc>
                <a:spcPct val="115000"/>
              </a:lnSpc>
              <a:spcBef>
                <a:spcPts val="1600"/>
              </a:spcBef>
              <a:spcAft>
                <a:spcPts val="0"/>
              </a:spcAft>
              <a:buNone/>
            </a:pPr>
            <a:r>
              <a:rPr lang="fr" sz="1400">
                <a:latin typeface="Calibri"/>
                <a:ea typeface="Calibri"/>
                <a:cs typeface="Calibri"/>
                <a:sym typeface="Calibri"/>
              </a:rPr>
              <a:t>● [3] L. Najman, J. Cousty, B. Perret, </a:t>
            </a:r>
            <a:r>
              <a:rPr i="1" lang="fr" sz="1400">
                <a:latin typeface="Calibri"/>
                <a:ea typeface="Calibri"/>
                <a:cs typeface="Calibri"/>
                <a:sym typeface="Calibri"/>
              </a:rPr>
              <a:t>Playing with Kruskal: algorithms for morphological trees in edge-weighted graphs</a:t>
            </a:r>
            <a:r>
              <a:rPr lang="fr" sz="1400">
                <a:latin typeface="Calibri"/>
                <a:ea typeface="Calibri"/>
                <a:cs typeface="Calibri"/>
                <a:sym typeface="Calibri"/>
              </a:rPr>
              <a:t>, C.L. Luengo Hendriks, G. Borgefors, R. Strand. International Symposium on Mathematical Morphology, May 2013, Uppsala, Sweden.</a:t>
            </a:r>
            <a:endParaRPr sz="1400">
              <a:latin typeface="Calibri"/>
              <a:ea typeface="Calibri"/>
              <a:cs typeface="Calibri"/>
              <a:sym typeface="Calibri"/>
            </a:endParaRPr>
          </a:p>
          <a:p>
            <a:pPr indent="0" lvl="0" marL="0" rtl="0" algn="l">
              <a:spcBef>
                <a:spcPts val="1600"/>
              </a:spcBef>
              <a:spcAft>
                <a:spcPts val="0"/>
              </a:spcAft>
              <a:buClr>
                <a:schemeClr val="dk1"/>
              </a:buClr>
              <a:buSzPts val="1100"/>
              <a:buFont typeface="Arial"/>
              <a:buNone/>
            </a:pPr>
            <a:r>
              <a:rPr lang="fr" sz="1400">
                <a:latin typeface="Calibri"/>
                <a:ea typeface="Calibri"/>
                <a:cs typeface="Calibri"/>
                <a:sym typeface="Calibri"/>
              </a:rPr>
              <a:t>● [4] Kazemier, Jan J., Georgios K. Ouzounis, and Michael HF Wilkinson. "Connected morphological attribute filters on distributed memory parallel machines." International Symposium on Mathematical Morphology and Its Applications to Signal and Image Processing. Springer, Cham, 2017.</a:t>
            </a:r>
            <a:endParaRPr sz="1400">
              <a:latin typeface="Calibri"/>
              <a:ea typeface="Calibri"/>
              <a:cs typeface="Calibri"/>
              <a:sym typeface="Calibri"/>
            </a:endParaRPr>
          </a:p>
          <a:p>
            <a:pPr indent="0" lvl="0" marL="0" rtl="0" algn="l">
              <a:lnSpc>
                <a:spcPct val="115000"/>
              </a:lnSpc>
              <a:spcBef>
                <a:spcPts val="1600"/>
              </a:spcBef>
              <a:spcAft>
                <a:spcPts val="0"/>
              </a:spcAft>
              <a:buNone/>
            </a:pPr>
            <a:r>
              <a:t/>
            </a:r>
            <a:endParaRPr>
              <a:latin typeface="Calibri"/>
              <a:ea typeface="Calibri"/>
              <a:cs typeface="Calibri"/>
              <a:sym typeface="Calibri"/>
            </a:endParaRPr>
          </a:p>
          <a:p>
            <a:pPr indent="0" lvl="0" marL="0" rtl="0" algn="l">
              <a:lnSpc>
                <a:spcPct val="115000"/>
              </a:lnSpc>
              <a:spcBef>
                <a:spcPts val="1600"/>
              </a:spcBef>
              <a:spcAft>
                <a:spcPts val="0"/>
              </a:spcAft>
              <a:buNone/>
            </a:pPr>
            <a:r>
              <a:t/>
            </a:r>
            <a:endParaRPr>
              <a:latin typeface="Calibri"/>
              <a:ea typeface="Calibri"/>
              <a:cs typeface="Calibri"/>
              <a:sym typeface="Calibri"/>
            </a:endParaRPr>
          </a:p>
          <a:p>
            <a:pPr indent="0" lvl="0" marL="0" rtl="0" algn="l">
              <a:lnSpc>
                <a:spcPct val="115000"/>
              </a:lnSpc>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lnSpc>
                <a:spcPct val="115000"/>
              </a:lnSpc>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80" name="Google Shape;680;p60"/>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Sources</a:t>
            </a:r>
            <a:endParaRPr>
              <a:solidFill>
                <a:srgbClr val="FFFFFF"/>
              </a:solidFill>
            </a:endParaRPr>
          </a:p>
        </p:txBody>
      </p:sp>
      <p:sp>
        <p:nvSpPr>
          <p:cNvPr id="682" name="Google Shape;68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6" name="Shape 686"/>
        <p:cNvGrpSpPr/>
        <p:nvPr/>
      </p:nvGrpSpPr>
      <p:grpSpPr>
        <a:xfrm>
          <a:off x="0" y="0"/>
          <a:ext cx="0" cy="0"/>
          <a:chOff x="0" y="0"/>
          <a:chExt cx="0" cy="0"/>
        </a:xfrm>
      </p:grpSpPr>
      <p:sp>
        <p:nvSpPr>
          <p:cNvPr id="687" name="Google Shape;687;p61"/>
          <p:cNvSpPr txBox="1"/>
          <p:nvPr>
            <p:ph idx="1" type="body"/>
          </p:nvPr>
        </p:nvSpPr>
        <p:spPr>
          <a:xfrm>
            <a:off x="231550" y="1343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libri"/>
                <a:ea typeface="Calibri"/>
                <a:cs typeface="Calibri"/>
                <a:sym typeface="Calibri"/>
              </a:rPr>
              <a:t>Lorem ipsum</a:t>
            </a:r>
            <a:endParaRPr>
              <a:latin typeface="Calibri"/>
              <a:ea typeface="Calibri"/>
              <a:cs typeface="Calibri"/>
              <a:sym typeface="Calibri"/>
            </a:endParaRPr>
          </a:p>
          <a:p>
            <a:pPr indent="0" lvl="0" marL="0" rtl="0" algn="l">
              <a:spcBef>
                <a:spcPts val="1600"/>
              </a:spcBef>
              <a:spcAft>
                <a:spcPts val="0"/>
              </a:spcAft>
              <a:buNone/>
            </a:pPr>
            <a:r>
              <a:t/>
            </a:r>
            <a:endParaRPr>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0"/>
              </a:spcAft>
              <a:buNone/>
            </a:pPr>
            <a:br>
              <a:rPr lang="fr"/>
            </a:br>
            <a:br>
              <a:rPr lang="fr"/>
            </a:br>
            <a:endParaRPr/>
          </a:p>
          <a:p>
            <a:pPr indent="0" lvl="0" marL="0" rtl="0" algn="l">
              <a:spcBef>
                <a:spcPts val="1600"/>
              </a:spcBef>
              <a:spcAft>
                <a:spcPts val="0"/>
              </a:spcAft>
              <a:buNone/>
            </a:pP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88" name="Google Shape;688;p61"/>
          <p:cNvSpPr/>
          <p:nvPr/>
        </p:nvSpPr>
        <p:spPr>
          <a:xfrm>
            <a:off x="0" y="0"/>
            <a:ext cx="9144000" cy="895200"/>
          </a:xfrm>
          <a:prstGeom prst="rect">
            <a:avLst/>
          </a:prstGeom>
          <a:solidFill>
            <a:srgbClr val="1962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1"/>
          <p:cNvSpPr txBox="1"/>
          <p:nvPr>
            <p:ph type="title"/>
          </p:nvPr>
        </p:nvSpPr>
        <p:spPr>
          <a:xfrm>
            <a:off x="231550" y="1521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SLIDE À DUPLIQUER</a:t>
            </a:r>
            <a:endParaRPr>
              <a:solidFill>
                <a:srgbClr val="FFFFFF"/>
              </a:solidFill>
            </a:endParaRPr>
          </a:p>
        </p:txBody>
      </p:sp>
      <p:sp>
        <p:nvSpPr>
          <p:cNvPr id="690" name="Google Shape;69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691" name="Google Shape;691;p61"/>
          <p:cNvSpPr txBox="1"/>
          <p:nvPr/>
        </p:nvSpPr>
        <p:spPr>
          <a:xfrm>
            <a:off x="9306425" y="179250"/>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a:t>
            </a:r>
            <a:endParaRPr>
              <a:solidFill>
                <a:srgbClr val="FFFFFF"/>
              </a:solidFill>
            </a:endParaRPr>
          </a:p>
        </p:txBody>
      </p:sp>
      <p:pic>
        <p:nvPicPr>
          <p:cNvPr id="95" name="Google Shape;95;p17"/>
          <p:cNvPicPr preferRelativeResize="0"/>
          <p:nvPr/>
        </p:nvPicPr>
        <p:blipFill>
          <a:blip r:embed="rId3">
            <a:alphaModFix/>
          </a:blip>
          <a:stretch>
            <a:fillRect/>
          </a:stretch>
        </p:blipFill>
        <p:spPr>
          <a:xfrm>
            <a:off x="4048775" y="1632175"/>
            <a:ext cx="3539568" cy="2900750"/>
          </a:xfrm>
          <a:prstGeom prst="rect">
            <a:avLst/>
          </a:prstGeom>
          <a:noFill/>
          <a:ln>
            <a:noFill/>
          </a:ln>
        </p:spPr>
      </p:pic>
      <p:cxnSp>
        <p:nvCxnSpPr>
          <p:cNvPr id="96" name="Google Shape;96;p17"/>
          <p:cNvCxnSpPr/>
          <p:nvPr/>
        </p:nvCxnSpPr>
        <p:spPr>
          <a:xfrm flipH="1">
            <a:off x="5799441" y="2373253"/>
            <a:ext cx="1788900" cy="798900"/>
          </a:xfrm>
          <a:prstGeom prst="straightConnector1">
            <a:avLst/>
          </a:prstGeom>
          <a:noFill/>
          <a:ln cap="flat" cmpd="sng" w="28575">
            <a:solidFill>
              <a:schemeClr val="dk2"/>
            </a:solidFill>
            <a:prstDash val="solid"/>
            <a:round/>
            <a:headEnd len="med" w="med" type="none"/>
            <a:tailEnd len="med" w="med" type="triangle"/>
          </a:ln>
        </p:spPr>
      </p:cxnSp>
      <p:sp>
        <p:nvSpPr>
          <p:cNvPr id="97" name="Google Shape;97;p17"/>
          <p:cNvSpPr txBox="1"/>
          <p:nvPr>
            <p:ph idx="1" type="body"/>
          </p:nvPr>
        </p:nvSpPr>
        <p:spPr>
          <a:xfrm>
            <a:off x="7546539" y="2062607"/>
            <a:ext cx="1111800" cy="6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ligne de partage des eaux</a:t>
            </a:r>
            <a:endParaRPr sz="1400">
              <a:latin typeface="Calibri"/>
              <a:ea typeface="Calibri"/>
              <a:cs typeface="Calibri"/>
              <a:sym typeface="Calibri"/>
            </a:endParaRPr>
          </a:p>
          <a:p>
            <a:pPr indent="0" lvl="0" marL="0" rtl="0" algn="l">
              <a:spcBef>
                <a:spcPts val="1600"/>
              </a:spcBef>
              <a:spcAft>
                <a:spcPts val="1600"/>
              </a:spcAft>
              <a:buNone/>
            </a:pPr>
            <a:r>
              <a:t/>
            </a:r>
            <a:endParaRPr sz="1400">
              <a:latin typeface="Calibri"/>
              <a:ea typeface="Calibri"/>
              <a:cs typeface="Calibri"/>
              <a:sym typeface="Calibri"/>
            </a:endParaRPr>
          </a:p>
        </p:txBody>
      </p:sp>
      <p:pic>
        <p:nvPicPr>
          <p:cNvPr id="98" name="Google Shape;98;p17"/>
          <p:cNvPicPr preferRelativeResize="0"/>
          <p:nvPr/>
        </p:nvPicPr>
        <p:blipFill>
          <a:blip r:embed="rId4">
            <a:alphaModFix/>
          </a:blip>
          <a:stretch>
            <a:fillRect/>
          </a:stretch>
        </p:blipFill>
        <p:spPr>
          <a:xfrm>
            <a:off x="890725" y="1820425"/>
            <a:ext cx="2371724" cy="2524225"/>
          </a:xfrm>
          <a:prstGeom prst="rect">
            <a:avLst/>
          </a:prstGeom>
          <a:noFill/>
          <a:ln>
            <a:noFill/>
          </a:ln>
        </p:spPr>
      </p:pic>
      <p:sp>
        <p:nvSpPr>
          <p:cNvPr id="99" name="Google Shape;99;p17"/>
          <p:cNvSpPr txBox="1"/>
          <p:nvPr>
            <p:ph idx="1" type="body"/>
          </p:nvPr>
        </p:nvSpPr>
        <p:spPr>
          <a:xfrm>
            <a:off x="311700" y="1152475"/>
            <a:ext cx="85206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En géographie, la ligne de partage des eaux est la frontière entre deux bassins versants. </a:t>
            </a: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01" name="Google Shape;101;p17"/>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5" name="Shape 695"/>
        <p:cNvGrpSpPr/>
        <p:nvPr/>
      </p:nvGrpSpPr>
      <p:grpSpPr>
        <a:xfrm>
          <a:off x="0" y="0"/>
          <a:ext cx="0" cy="0"/>
          <a:chOff x="0" y="0"/>
          <a:chExt cx="0" cy="0"/>
        </a:xfrm>
      </p:grpSpPr>
      <p:sp>
        <p:nvSpPr>
          <p:cNvPr id="696" name="Google Shape;696;p62"/>
          <p:cNvSpPr/>
          <p:nvPr/>
        </p:nvSpPr>
        <p:spPr>
          <a:xfrm>
            <a:off x="0" y="0"/>
            <a:ext cx="9144000" cy="895200"/>
          </a:xfrm>
          <a:prstGeom prst="rect">
            <a:avLst/>
          </a:prstGeom>
          <a:solidFill>
            <a:srgbClr val="34C4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txBox="1"/>
          <p:nvPr>
            <p:ph type="title"/>
          </p:nvPr>
        </p:nvSpPr>
        <p:spPr>
          <a:xfrm>
            <a:off x="240225" y="161238"/>
            <a:ext cx="8520600" cy="572700"/>
          </a:xfrm>
          <a:prstGeom prst="rect">
            <a:avLst/>
          </a:prstGeom>
          <a:solidFill>
            <a:srgbClr val="34C4A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Méthode employée</a:t>
            </a:r>
            <a:endParaRPr>
              <a:solidFill>
                <a:srgbClr val="FFFFFF"/>
              </a:solidFill>
            </a:endParaRPr>
          </a:p>
        </p:txBody>
      </p:sp>
      <p:pic>
        <p:nvPicPr>
          <p:cNvPr id="698" name="Google Shape;698;p62"/>
          <p:cNvPicPr preferRelativeResize="0"/>
          <p:nvPr/>
        </p:nvPicPr>
        <p:blipFill>
          <a:blip r:embed="rId3">
            <a:alphaModFix/>
          </a:blip>
          <a:stretch>
            <a:fillRect/>
          </a:stretch>
        </p:blipFill>
        <p:spPr>
          <a:xfrm>
            <a:off x="240225" y="1181775"/>
            <a:ext cx="8839200" cy="3532619"/>
          </a:xfrm>
          <a:prstGeom prst="rect">
            <a:avLst/>
          </a:prstGeom>
          <a:noFill/>
          <a:ln>
            <a:noFill/>
          </a:ln>
        </p:spPr>
      </p:pic>
      <p:pic>
        <p:nvPicPr>
          <p:cNvPr id="699" name="Google Shape;699;p62"/>
          <p:cNvPicPr preferRelativeResize="0"/>
          <p:nvPr/>
        </p:nvPicPr>
        <p:blipFill>
          <a:blip r:embed="rId4">
            <a:alphaModFix/>
          </a:blip>
          <a:stretch>
            <a:fillRect/>
          </a:stretch>
        </p:blipFill>
        <p:spPr>
          <a:xfrm>
            <a:off x="5871800" y="3692625"/>
            <a:ext cx="1528125" cy="1314575"/>
          </a:xfrm>
          <a:prstGeom prst="rect">
            <a:avLst/>
          </a:prstGeom>
          <a:noFill/>
          <a:ln>
            <a:noFill/>
          </a:ln>
        </p:spPr>
      </p:pic>
      <p:sp>
        <p:nvSpPr>
          <p:cNvPr id="700" name="Google Shape;700;p62"/>
          <p:cNvSpPr txBox="1"/>
          <p:nvPr/>
        </p:nvSpPr>
        <p:spPr>
          <a:xfrm>
            <a:off x="1866950" y="4795825"/>
            <a:ext cx="6423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702" name="Google Shape;702;p62"/>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6" name="Shape 706"/>
        <p:cNvGrpSpPr/>
        <p:nvPr/>
      </p:nvGrpSpPr>
      <p:grpSpPr>
        <a:xfrm>
          <a:off x="0" y="0"/>
          <a:ext cx="0" cy="0"/>
          <a:chOff x="0" y="0"/>
          <a:chExt cx="0" cy="0"/>
        </a:xfrm>
      </p:grpSpPr>
      <p:sp>
        <p:nvSpPr>
          <p:cNvPr id="707" name="Google Shape;707;p63"/>
          <p:cNvSpPr/>
          <p:nvPr/>
        </p:nvSpPr>
        <p:spPr>
          <a:xfrm>
            <a:off x="0" y="0"/>
            <a:ext cx="9144000" cy="895200"/>
          </a:xfrm>
          <a:prstGeom prst="rect">
            <a:avLst/>
          </a:prstGeom>
          <a:solidFill>
            <a:srgbClr val="34C4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txBox="1"/>
          <p:nvPr>
            <p:ph type="title"/>
          </p:nvPr>
        </p:nvSpPr>
        <p:spPr>
          <a:xfrm>
            <a:off x="240225" y="161238"/>
            <a:ext cx="8520600" cy="572700"/>
          </a:xfrm>
          <a:prstGeom prst="rect">
            <a:avLst/>
          </a:prstGeom>
          <a:solidFill>
            <a:srgbClr val="34C4A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M-Thinning</a:t>
            </a:r>
            <a:endParaRPr>
              <a:solidFill>
                <a:srgbClr val="FFFFFF"/>
              </a:solidFill>
            </a:endParaRPr>
          </a:p>
        </p:txBody>
      </p:sp>
      <p:pic>
        <p:nvPicPr>
          <p:cNvPr id="709" name="Google Shape;709;p63"/>
          <p:cNvPicPr preferRelativeResize="0"/>
          <p:nvPr/>
        </p:nvPicPr>
        <p:blipFill>
          <a:blip r:embed="rId3">
            <a:alphaModFix/>
          </a:blip>
          <a:stretch>
            <a:fillRect/>
          </a:stretch>
        </p:blipFill>
        <p:spPr>
          <a:xfrm>
            <a:off x="850050" y="1417400"/>
            <a:ext cx="3079780" cy="2942000"/>
          </a:xfrm>
          <a:prstGeom prst="rect">
            <a:avLst/>
          </a:prstGeom>
          <a:noFill/>
          <a:ln>
            <a:noFill/>
          </a:ln>
        </p:spPr>
      </p:pic>
      <p:sp>
        <p:nvSpPr>
          <p:cNvPr id="710" name="Google Shape;710;p63"/>
          <p:cNvSpPr txBox="1"/>
          <p:nvPr>
            <p:ph idx="1" type="body"/>
          </p:nvPr>
        </p:nvSpPr>
        <p:spPr>
          <a:xfrm>
            <a:off x="4262875" y="2038025"/>
            <a:ext cx="4036800" cy="23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Procédure : </a:t>
            </a:r>
            <a:br>
              <a:rPr lang="fr" sz="1400">
                <a:latin typeface="Calibri"/>
                <a:ea typeface="Calibri"/>
                <a:cs typeface="Calibri"/>
                <a:sym typeface="Calibri"/>
              </a:rPr>
            </a:br>
            <a:r>
              <a:rPr lang="fr" sz="1400">
                <a:latin typeface="Calibri"/>
                <a:ea typeface="Calibri"/>
                <a:cs typeface="Calibri"/>
                <a:sym typeface="Calibri"/>
              </a:rPr>
              <a:t>- </a:t>
            </a:r>
            <a:r>
              <a:rPr lang="fr" sz="1400">
                <a:latin typeface="Calibri"/>
                <a:ea typeface="Calibri"/>
                <a:cs typeface="Calibri"/>
                <a:sym typeface="Calibri"/>
              </a:rPr>
              <a:t>Identifier les minimas</a:t>
            </a:r>
            <a:br>
              <a:rPr lang="fr" sz="1400">
                <a:latin typeface="Calibri"/>
                <a:ea typeface="Calibri"/>
                <a:cs typeface="Calibri"/>
                <a:sym typeface="Calibri"/>
              </a:rPr>
            </a:br>
            <a:r>
              <a:rPr lang="fr" sz="1400">
                <a:latin typeface="Calibri"/>
                <a:ea typeface="Calibri"/>
                <a:cs typeface="Calibri"/>
                <a:sym typeface="Calibri"/>
              </a:rPr>
              <a:t>- Valuer les noeuds</a:t>
            </a:r>
            <a:br>
              <a:rPr lang="fr" sz="1400">
                <a:latin typeface="Calibri"/>
                <a:ea typeface="Calibri"/>
                <a:cs typeface="Calibri"/>
                <a:sym typeface="Calibri"/>
              </a:rPr>
            </a:br>
            <a:br>
              <a:rPr lang="fr" sz="1400">
                <a:latin typeface="Calibri"/>
                <a:ea typeface="Calibri"/>
                <a:cs typeface="Calibri"/>
                <a:sym typeface="Calibri"/>
              </a:rPr>
            </a:br>
            <a:r>
              <a:rPr lang="fr" sz="1400">
                <a:latin typeface="Calibri"/>
                <a:ea typeface="Calibri"/>
                <a:cs typeface="Calibri"/>
                <a:sym typeface="Calibri"/>
              </a:rPr>
              <a:t>Procédure  d’extension des minimas :</a:t>
            </a:r>
            <a:br>
              <a:rPr lang="fr" sz="1400">
                <a:latin typeface="Calibri"/>
                <a:ea typeface="Calibri"/>
                <a:cs typeface="Calibri"/>
                <a:sym typeface="Calibri"/>
              </a:rPr>
            </a:br>
            <a:r>
              <a:rPr lang="fr" sz="1400">
                <a:latin typeface="Calibri"/>
                <a:ea typeface="Calibri"/>
                <a:cs typeface="Calibri"/>
                <a:sym typeface="Calibri"/>
              </a:rPr>
              <a:t>- A chaque itération, abaisser un arc de bordure touchant un minima local</a:t>
            </a:r>
            <a:endParaRPr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711" name="Google Shape;71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712" name="Google Shape;712;p63"/>
          <p:cNvSpPr txBox="1"/>
          <p:nvPr/>
        </p:nvSpPr>
        <p:spPr>
          <a:xfrm>
            <a:off x="-823325" y="107875"/>
            <a:ext cx="7401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Ed</a:t>
            </a:r>
            <a:endParaRPr sz="30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6" name="Shape 716"/>
        <p:cNvGrpSpPr/>
        <p:nvPr/>
      </p:nvGrpSpPr>
      <p:grpSpPr>
        <a:xfrm>
          <a:off x="0" y="0"/>
          <a:ext cx="0" cy="0"/>
          <a:chOff x="0" y="0"/>
          <a:chExt cx="0" cy="0"/>
        </a:xfrm>
      </p:grpSpPr>
      <p:sp>
        <p:nvSpPr>
          <p:cNvPr id="717" name="Google Shape;717;p64"/>
          <p:cNvSpPr/>
          <p:nvPr/>
        </p:nvSpPr>
        <p:spPr>
          <a:xfrm>
            <a:off x="0" y="0"/>
            <a:ext cx="9144000" cy="895200"/>
          </a:xfrm>
          <a:prstGeom prst="rect">
            <a:avLst/>
          </a:prstGeom>
          <a:solidFill>
            <a:srgbClr val="34C4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txBox="1"/>
          <p:nvPr>
            <p:ph type="title"/>
          </p:nvPr>
        </p:nvSpPr>
        <p:spPr>
          <a:xfrm>
            <a:off x="240225" y="161238"/>
            <a:ext cx="8520600" cy="572700"/>
          </a:xfrm>
          <a:prstGeom prst="rect">
            <a:avLst/>
          </a:prstGeom>
          <a:solidFill>
            <a:srgbClr val="34C4A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M</a:t>
            </a:r>
            <a:r>
              <a:rPr lang="fr">
                <a:solidFill>
                  <a:srgbClr val="FFFFFF"/>
                </a:solidFill>
              </a:rPr>
              <a:t>-Thinning - Bloc</a:t>
            </a:r>
            <a:endParaRPr>
              <a:solidFill>
                <a:srgbClr val="FFFFFF"/>
              </a:solidFill>
            </a:endParaRPr>
          </a:p>
        </p:txBody>
      </p:sp>
      <p:sp>
        <p:nvSpPr>
          <p:cNvPr id="719" name="Google Shape;719;p64"/>
          <p:cNvSpPr txBox="1"/>
          <p:nvPr>
            <p:ph idx="1" type="body"/>
          </p:nvPr>
        </p:nvSpPr>
        <p:spPr>
          <a:xfrm>
            <a:off x="390450" y="1215400"/>
            <a:ext cx="85206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Pour chaque arc de coupure : vérifier qu’il s’agit d’un arc de bordure : si oui, merge les deux composantes connexe</a:t>
            </a:r>
            <a:endParaRPr sz="1400">
              <a:latin typeface="Calibri"/>
              <a:ea typeface="Calibri"/>
              <a:cs typeface="Calibri"/>
              <a:sym typeface="Calibri"/>
            </a:endParaRPr>
          </a:p>
          <a:p>
            <a:pPr indent="0" lvl="0" marL="0" rtl="0" algn="l">
              <a:spcBef>
                <a:spcPts val="1600"/>
              </a:spcBef>
              <a:spcAft>
                <a:spcPts val="0"/>
              </a:spcAft>
              <a:buNone/>
            </a:pP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pic>
        <p:nvPicPr>
          <p:cNvPr id="720" name="Google Shape;720;p64"/>
          <p:cNvPicPr preferRelativeResize="0"/>
          <p:nvPr/>
        </p:nvPicPr>
        <p:blipFill>
          <a:blip r:embed="rId3">
            <a:alphaModFix/>
          </a:blip>
          <a:stretch>
            <a:fillRect/>
          </a:stretch>
        </p:blipFill>
        <p:spPr>
          <a:xfrm>
            <a:off x="1121875" y="1896700"/>
            <a:ext cx="3079780" cy="2942000"/>
          </a:xfrm>
          <a:prstGeom prst="rect">
            <a:avLst/>
          </a:prstGeom>
          <a:noFill/>
          <a:ln>
            <a:noFill/>
          </a:ln>
        </p:spPr>
      </p:pic>
      <p:pic>
        <p:nvPicPr>
          <p:cNvPr id="721" name="Google Shape;721;p64"/>
          <p:cNvPicPr preferRelativeResize="0"/>
          <p:nvPr/>
        </p:nvPicPr>
        <p:blipFill>
          <a:blip r:embed="rId3">
            <a:alphaModFix/>
          </a:blip>
          <a:stretch>
            <a:fillRect/>
          </a:stretch>
        </p:blipFill>
        <p:spPr>
          <a:xfrm>
            <a:off x="4643675" y="1896700"/>
            <a:ext cx="3079780" cy="2942000"/>
          </a:xfrm>
          <a:prstGeom prst="rect">
            <a:avLst/>
          </a:prstGeom>
          <a:noFill/>
          <a:ln>
            <a:noFill/>
          </a:ln>
        </p:spPr>
      </p:pic>
      <p:cxnSp>
        <p:nvCxnSpPr>
          <p:cNvPr id="722" name="Google Shape;722;p64"/>
          <p:cNvCxnSpPr/>
          <p:nvPr/>
        </p:nvCxnSpPr>
        <p:spPr>
          <a:xfrm flipH="1" rot="10800000">
            <a:off x="3941675" y="2332050"/>
            <a:ext cx="972900" cy="7200"/>
          </a:xfrm>
          <a:prstGeom prst="straightConnector1">
            <a:avLst/>
          </a:prstGeom>
          <a:noFill/>
          <a:ln cap="flat" cmpd="sng" w="19050">
            <a:solidFill>
              <a:schemeClr val="dk2"/>
            </a:solidFill>
            <a:prstDash val="dash"/>
            <a:round/>
            <a:headEnd len="med" w="med" type="none"/>
            <a:tailEnd len="med" w="med" type="none"/>
          </a:ln>
        </p:spPr>
      </p:cxnSp>
      <p:cxnSp>
        <p:nvCxnSpPr>
          <p:cNvPr id="723" name="Google Shape;723;p64"/>
          <p:cNvCxnSpPr/>
          <p:nvPr/>
        </p:nvCxnSpPr>
        <p:spPr>
          <a:xfrm flipH="1" rot="10800000">
            <a:off x="3941675" y="3364100"/>
            <a:ext cx="972900" cy="7200"/>
          </a:xfrm>
          <a:prstGeom prst="straightConnector1">
            <a:avLst/>
          </a:prstGeom>
          <a:noFill/>
          <a:ln cap="flat" cmpd="sng" w="19050">
            <a:solidFill>
              <a:schemeClr val="dk2"/>
            </a:solidFill>
            <a:prstDash val="dash"/>
            <a:round/>
            <a:headEnd len="med" w="med" type="none"/>
            <a:tailEnd len="med" w="med" type="none"/>
          </a:ln>
        </p:spPr>
      </p:cxnSp>
      <p:cxnSp>
        <p:nvCxnSpPr>
          <p:cNvPr id="724" name="Google Shape;724;p64"/>
          <p:cNvCxnSpPr/>
          <p:nvPr/>
        </p:nvCxnSpPr>
        <p:spPr>
          <a:xfrm flipH="1" rot="10800000">
            <a:off x="3941675" y="4396150"/>
            <a:ext cx="972900" cy="7200"/>
          </a:xfrm>
          <a:prstGeom prst="straightConnector1">
            <a:avLst/>
          </a:prstGeom>
          <a:noFill/>
          <a:ln cap="flat" cmpd="sng" w="19050">
            <a:solidFill>
              <a:schemeClr val="dk2"/>
            </a:solidFill>
            <a:prstDash val="dash"/>
            <a:round/>
            <a:headEnd len="med" w="med" type="none"/>
            <a:tailEnd len="med" w="med" type="none"/>
          </a:ln>
        </p:spPr>
      </p:cxnSp>
      <p:sp>
        <p:nvSpPr>
          <p:cNvPr id="725" name="Google Shape;725;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726" name="Google Shape;726;p64"/>
          <p:cNvSpPr txBox="1"/>
          <p:nvPr/>
        </p:nvSpPr>
        <p:spPr>
          <a:xfrm>
            <a:off x="-823325" y="107875"/>
            <a:ext cx="7401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Ed</a:t>
            </a:r>
            <a:endParaRPr sz="30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sp>
        <p:nvSpPr>
          <p:cNvPr id="731" name="Google Shape;731;p65"/>
          <p:cNvSpPr/>
          <p:nvPr/>
        </p:nvSpPr>
        <p:spPr>
          <a:xfrm>
            <a:off x="0" y="0"/>
            <a:ext cx="9144000" cy="895200"/>
          </a:xfrm>
          <a:prstGeom prst="rect">
            <a:avLst/>
          </a:prstGeom>
          <a:solidFill>
            <a:srgbClr val="34C4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
          <p:cNvSpPr txBox="1"/>
          <p:nvPr>
            <p:ph type="title"/>
          </p:nvPr>
        </p:nvSpPr>
        <p:spPr>
          <a:xfrm>
            <a:off x="240225" y="161238"/>
            <a:ext cx="8520600" cy="572700"/>
          </a:xfrm>
          <a:prstGeom prst="rect">
            <a:avLst/>
          </a:prstGeom>
          <a:solidFill>
            <a:srgbClr val="34C4A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 hiérarchique</a:t>
            </a:r>
            <a:endParaRPr>
              <a:solidFill>
                <a:srgbClr val="FFFFFF"/>
              </a:solidFill>
            </a:endParaRPr>
          </a:p>
        </p:txBody>
      </p:sp>
      <p:sp>
        <p:nvSpPr>
          <p:cNvPr id="733" name="Google Shape;73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734" name="Google Shape;734;p65"/>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735" name="Google Shape;735;p65"/>
          <p:cNvPicPr preferRelativeResize="0"/>
          <p:nvPr/>
        </p:nvPicPr>
        <p:blipFill>
          <a:blip r:embed="rId3">
            <a:alphaModFix/>
          </a:blip>
          <a:stretch>
            <a:fillRect/>
          </a:stretch>
        </p:blipFill>
        <p:spPr>
          <a:xfrm>
            <a:off x="620600" y="1200000"/>
            <a:ext cx="8011111" cy="34632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a:t>
            </a:r>
            <a:endParaRPr>
              <a:solidFill>
                <a:srgbClr val="FFFFFF"/>
              </a:solidFill>
            </a:endParaRPr>
          </a:p>
        </p:txBody>
      </p:sp>
      <p:sp>
        <p:nvSpPr>
          <p:cNvPr id="107" name="Google Shape;107;p18"/>
          <p:cNvSpPr txBox="1"/>
          <p:nvPr>
            <p:ph idx="1" type="body"/>
          </p:nvPr>
        </p:nvSpPr>
        <p:spPr>
          <a:xfrm>
            <a:off x="386175" y="1152475"/>
            <a:ext cx="85206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Et en traitement d’images ?</a:t>
            </a:r>
            <a:br>
              <a:rPr lang="fr">
                <a:latin typeface="Calibri"/>
                <a:ea typeface="Calibri"/>
                <a:cs typeface="Calibri"/>
                <a:sym typeface="Calibri"/>
              </a:rPr>
            </a:b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pic>
        <p:nvPicPr>
          <p:cNvPr id="108" name="Google Shape;108;p18"/>
          <p:cNvPicPr preferRelativeResize="0"/>
          <p:nvPr/>
        </p:nvPicPr>
        <p:blipFill>
          <a:blip r:embed="rId3">
            <a:alphaModFix/>
          </a:blip>
          <a:stretch>
            <a:fillRect/>
          </a:stretch>
        </p:blipFill>
        <p:spPr>
          <a:xfrm>
            <a:off x="1184625" y="2387773"/>
            <a:ext cx="1348125" cy="1348125"/>
          </a:xfrm>
          <a:prstGeom prst="rect">
            <a:avLst/>
          </a:prstGeom>
          <a:noFill/>
          <a:ln>
            <a:noFill/>
          </a:ln>
        </p:spPr>
      </p:pic>
      <p:pic>
        <p:nvPicPr>
          <p:cNvPr id="109" name="Google Shape;109;p18"/>
          <p:cNvPicPr preferRelativeResize="0"/>
          <p:nvPr/>
        </p:nvPicPr>
        <p:blipFill>
          <a:blip r:embed="rId4">
            <a:alphaModFix/>
          </a:blip>
          <a:stretch>
            <a:fillRect/>
          </a:stretch>
        </p:blipFill>
        <p:spPr>
          <a:xfrm>
            <a:off x="2685150" y="2409100"/>
            <a:ext cx="1447426" cy="1326800"/>
          </a:xfrm>
          <a:prstGeom prst="rect">
            <a:avLst/>
          </a:prstGeom>
          <a:noFill/>
          <a:ln>
            <a:noFill/>
          </a:ln>
        </p:spPr>
      </p:pic>
      <p:pic>
        <p:nvPicPr>
          <p:cNvPr id="110" name="Google Shape;110;p18"/>
          <p:cNvPicPr preferRelativeResize="0"/>
          <p:nvPr/>
        </p:nvPicPr>
        <p:blipFill>
          <a:blip r:embed="rId5">
            <a:alphaModFix/>
          </a:blip>
          <a:stretch>
            <a:fillRect/>
          </a:stretch>
        </p:blipFill>
        <p:spPr>
          <a:xfrm>
            <a:off x="4284975" y="2409100"/>
            <a:ext cx="1348125" cy="1323834"/>
          </a:xfrm>
          <a:prstGeom prst="rect">
            <a:avLst/>
          </a:prstGeom>
          <a:noFill/>
          <a:ln cap="flat" cmpd="sng" w="9525">
            <a:solidFill>
              <a:schemeClr val="dk2"/>
            </a:solidFill>
            <a:prstDash val="solid"/>
            <a:round/>
            <a:headEnd len="sm" w="sm" type="none"/>
            <a:tailEnd len="sm" w="sm" type="none"/>
          </a:ln>
        </p:spPr>
      </p:pic>
      <p:pic>
        <p:nvPicPr>
          <p:cNvPr id="111" name="Google Shape;111;p18"/>
          <p:cNvPicPr preferRelativeResize="0"/>
          <p:nvPr/>
        </p:nvPicPr>
        <p:blipFill>
          <a:blip r:embed="rId6">
            <a:alphaModFix/>
          </a:blip>
          <a:stretch>
            <a:fillRect/>
          </a:stretch>
        </p:blipFill>
        <p:spPr>
          <a:xfrm>
            <a:off x="5785500" y="2398437"/>
            <a:ext cx="1595142" cy="1326800"/>
          </a:xfrm>
          <a:prstGeom prst="rect">
            <a:avLst/>
          </a:prstGeom>
          <a:noFill/>
          <a:ln>
            <a:noFill/>
          </a:ln>
        </p:spPr>
      </p:pic>
      <p:sp>
        <p:nvSpPr>
          <p:cNvPr id="112" name="Google Shape;112;p18"/>
          <p:cNvSpPr txBox="1"/>
          <p:nvPr>
            <p:ph idx="1" type="body"/>
          </p:nvPr>
        </p:nvSpPr>
        <p:spPr>
          <a:xfrm>
            <a:off x="386175" y="1530400"/>
            <a:ext cx="85206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Toute image peut-être vue comme un relief topographique, où les sommets sont les pixels de haute valeur sur l’image de départ.</a:t>
            </a:r>
            <a:br>
              <a:rPr lang="fr"/>
            </a:br>
            <a:endParaRPr/>
          </a:p>
          <a:p>
            <a:pPr indent="0" lvl="0" marL="0" rtl="0" algn="l">
              <a:spcBef>
                <a:spcPts val="1600"/>
              </a:spcBef>
              <a:spcAft>
                <a:spcPts val="1600"/>
              </a:spcAft>
              <a:buNone/>
            </a:pPr>
            <a:r>
              <a:t/>
            </a:r>
            <a:endParaRPr/>
          </a:p>
        </p:txBody>
      </p:sp>
      <p:sp>
        <p:nvSpPr>
          <p:cNvPr id="113" name="Google Shape;113;p18"/>
          <p:cNvSpPr txBox="1"/>
          <p:nvPr/>
        </p:nvSpPr>
        <p:spPr>
          <a:xfrm>
            <a:off x="386175" y="4146000"/>
            <a:ext cx="3000000" cy="53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chemeClr val="dk2"/>
                </a:solidFill>
                <a:latin typeface="Calibri"/>
                <a:ea typeface="Calibri"/>
                <a:cs typeface="Calibri"/>
                <a:sym typeface="Calibri"/>
              </a:rPr>
              <a:t>→ SEGMENTER une image</a:t>
            </a:r>
            <a:endParaRPr/>
          </a:p>
        </p:txBody>
      </p:sp>
      <p:sp>
        <p:nvSpPr>
          <p:cNvPr id="114" name="Google Shape;11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15" name="Google Shape;115;p18"/>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a:t>
            </a:r>
            <a:endParaRPr>
              <a:solidFill>
                <a:srgbClr val="FFFFFF"/>
              </a:solidFill>
            </a:endParaRPr>
          </a:p>
        </p:txBody>
      </p:sp>
      <p:pic>
        <p:nvPicPr>
          <p:cNvPr id="121" name="Google Shape;121;p19"/>
          <p:cNvPicPr preferRelativeResize="0"/>
          <p:nvPr/>
        </p:nvPicPr>
        <p:blipFill rotWithShape="1">
          <a:blip r:embed="rId3">
            <a:alphaModFix/>
          </a:blip>
          <a:srcRect b="10809" l="0" r="0" t="0"/>
          <a:stretch/>
        </p:blipFill>
        <p:spPr>
          <a:xfrm>
            <a:off x="215763" y="1530150"/>
            <a:ext cx="6063240" cy="2018275"/>
          </a:xfrm>
          <a:prstGeom prst="rect">
            <a:avLst/>
          </a:prstGeom>
          <a:noFill/>
          <a:ln>
            <a:noFill/>
          </a:ln>
        </p:spPr>
      </p:pic>
      <p:pic>
        <p:nvPicPr>
          <p:cNvPr id="122" name="Google Shape;122;p19"/>
          <p:cNvPicPr preferRelativeResize="0"/>
          <p:nvPr/>
        </p:nvPicPr>
        <p:blipFill>
          <a:blip r:embed="rId4">
            <a:alphaModFix/>
          </a:blip>
          <a:stretch>
            <a:fillRect/>
          </a:stretch>
        </p:blipFill>
        <p:spPr>
          <a:xfrm>
            <a:off x="263038" y="1662200"/>
            <a:ext cx="6315201" cy="2211775"/>
          </a:xfrm>
          <a:prstGeom prst="rect">
            <a:avLst/>
          </a:prstGeom>
          <a:noFill/>
          <a:ln>
            <a:noFill/>
          </a:ln>
        </p:spPr>
      </p:pic>
      <p:pic>
        <p:nvPicPr>
          <p:cNvPr id="123" name="Google Shape;123;p19"/>
          <p:cNvPicPr preferRelativeResize="0"/>
          <p:nvPr/>
        </p:nvPicPr>
        <p:blipFill rotWithShape="1">
          <a:blip r:embed="rId5">
            <a:alphaModFix/>
          </a:blip>
          <a:srcRect b="9276" l="5833" r="15445" t="5617"/>
          <a:stretch/>
        </p:blipFill>
        <p:spPr>
          <a:xfrm>
            <a:off x="6751850" y="1642425"/>
            <a:ext cx="2201900" cy="2251325"/>
          </a:xfrm>
          <a:prstGeom prst="rect">
            <a:avLst/>
          </a:prstGeom>
          <a:noFill/>
          <a:ln>
            <a:noFill/>
          </a:ln>
        </p:spPr>
      </p:pic>
      <p:sp>
        <p:nvSpPr>
          <p:cNvPr id="124" name="Google Shape;124;p19"/>
          <p:cNvSpPr txBox="1"/>
          <p:nvPr>
            <p:ph idx="1" type="body"/>
          </p:nvPr>
        </p:nvSpPr>
        <p:spPr>
          <a:xfrm>
            <a:off x="311700" y="4142750"/>
            <a:ext cx="8520600" cy="6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Pour chaque pixel de l’image, on sait à quel label/cellule il appartient.</a:t>
            </a:r>
            <a:endParaRPr sz="1400">
              <a:latin typeface="Calibri"/>
              <a:ea typeface="Calibri"/>
              <a:cs typeface="Calibri"/>
              <a:sym typeface="Calibri"/>
            </a:endParaRPr>
          </a:p>
          <a:p>
            <a:pPr indent="0" lvl="0" marL="0" rtl="0" algn="l">
              <a:spcBef>
                <a:spcPts val="1600"/>
              </a:spcBef>
              <a:spcAft>
                <a:spcPts val="1600"/>
              </a:spcAft>
              <a:buNone/>
            </a:pPr>
            <a:r>
              <a:t/>
            </a:r>
            <a:endParaRPr/>
          </a:p>
        </p:txBody>
      </p:sp>
      <p:sp>
        <p:nvSpPr>
          <p:cNvPr id="125" name="Google Shape;1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26" name="Google Shape;126;p19"/>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Hiérarchie</a:t>
            </a:r>
            <a:endParaRPr>
              <a:solidFill>
                <a:srgbClr val="FFFFFF"/>
              </a:solidFill>
            </a:endParaRPr>
          </a:p>
        </p:txBody>
      </p:sp>
      <p:pic>
        <p:nvPicPr>
          <p:cNvPr id="132" name="Google Shape;132;p20"/>
          <p:cNvPicPr preferRelativeResize="0"/>
          <p:nvPr/>
        </p:nvPicPr>
        <p:blipFill rotWithShape="1">
          <a:blip r:embed="rId3">
            <a:alphaModFix/>
          </a:blip>
          <a:srcRect b="5159" l="0" r="0" t="0"/>
          <a:stretch/>
        </p:blipFill>
        <p:spPr>
          <a:xfrm>
            <a:off x="1675125" y="1067900"/>
            <a:ext cx="2899825" cy="1950525"/>
          </a:xfrm>
          <a:prstGeom prst="rect">
            <a:avLst/>
          </a:prstGeom>
          <a:noFill/>
          <a:ln>
            <a:noFill/>
          </a:ln>
        </p:spPr>
      </p:pic>
      <p:pic>
        <p:nvPicPr>
          <p:cNvPr id="133" name="Google Shape;133;p20"/>
          <p:cNvPicPr preferRelativeResize="0"/>
          <p:nvPr/>
        </p:nvPicPr>
        <p:blipFill>
          <a:blip r:embed="rId4">
            <a:alphaModFix/>
          </a:blip>
          <a:stretch>
            <a:fillRect/>
          </a:stretch>
        </p:blipFill>
        <p:spPr>
          <a:xfrm>
            <a:off x="5962725" y="1067900"/>
            <a:ext cx="2957551" cy="2053825"/>
          </a:xfrm>
          <a:prstGeom prst="rect">
            <a:avLst/>
          </a:prstGeom>
          <a:noFill/>
          <a:ln>
            <a:noFill/>
          </a:ln>
        </p:spPr>
      </p:pic>
      <p:sp>
        <p:nvSpPr>
          <p:cNvPr id="134" name="Google Shape;134;p20"/>
          <p:cNvSpPr txBox="1"/>
          <p:nvPr>
            <p:ph idx="1" type="body"/>
          </p:nvPr>
        </p:nvSpPr>
        <p:spPr>
          <a:xfrm>
            <a:off x="399675" y="3074350"/>
            <a:ext cx="85206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Hiérarchiser la segmentation par algorithme de ligne de partage des eaux : il faut “hiérarchiser ”</a:t>
            </a:r>
            <a:r>
              <a:rPr lang="fr" sz="1400">
                <a:latin typeface="Calibri"/>
                <a:ea typeface="Calibri"/>
                <a:cs typeface="Calibri"/>
                <a:sym typeface="Calibri"/>
              </a:rPr>
              <a:t> les labels</a:t>
            </a:r>
            <a:br>
              <a:rPr lang="fr"/>
            </a:b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5" name="Google Shape;135;p20"/>
          <p:cNvPicPr preferRelativeResize="0"/>
          <p:nvPr/>
        </p:nvPicPr>
        <p:blipFill>
          <a:blip r:embed="rId5">
            <a:alphaModFix/>
          </a:blip>
          <a:stretch>
            <a:fillRect/>
          </a:stretch>
        </p:blipFill>
        <p:spPr>
          <a:xfrm>
            <a:off x="265588" y="3455675"/>
            <a:ext cx="8469876" cy="1606075"/>
          </a:xfrm>
          <a:prstGeom prst="rect">
            <a:avLst/>
          </a:prstGeom>
          <a:noFill/>
          <a:ln>
            <a:noFill/>
          </a:ln>
        </p:spPr>
      </p:pic>
      <p:sp>
        <p:nvSpPr>
          <p:cNvPr id="136" name="Google Shape;136;p20"/>
          <p:cNvSpPr txBox="1"/>
          <p:nvPr>
            <p:ph idx="1" type="body"/>
          </p:nvPr>
        </p:nvSpPr>
        <p:spPr>
          <a:xfrm>
            <a:off x="399675" y="1186300"/>
            <a:ext cx="23751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Résultat attendu</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137" name="Google Shape;137;p20"/>
          <p:cNvSpPr txBox="1"/>
          <p:nvPr>
            <p:ph idx="1" type="body"/>
          </p:nvPr>
        </p:nvSpPr>
        <p:spPr>
          <a:xfrm>
            <a:off x="4721050" y="1186300"/>
            <a:ext cx="21279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latin typeface="Calibri"/>
                <a:ea typeface="Calibri"/>
                <a:cs typeface="Calibri"/>
                <a:sym typeface="Calibri"/>
              </a:rPr>
              <a:t>Résultat obtenu</a:t>
            </a:r>
            <a:endParaRPr>
              <a:latin typeface="Calibri"/>
              <a:ea typeface="Calibri"/>
              <a:cs typeface="Calibri"/>
              <a:sym typeface="Calibri"/>
            </a:endParaRPr>
          </a:p>
          <a:p>
            <a:pPr indent="0" lvl="0" marL="0" rtl="0" algn="l">
              <a:spcBef>
                <a:spcPts val="1600"/>
              </a:spcBef>
              <a:spcAft>
                <a:spcPts val="1600"/>
              </a:spcAft>
              <a:buNone/>
            </a:pPr>
            <a:r>
              <a:t/>
            </a:r>
            <a:endParaRPr>
              <a:latin typeface="Calibri"/>
              <a:ea typeface="Calibri"/>
              <a:cs typeface="Calibri"/>
              <a:sym typeface="Calibri"/>
            </a:endParaRPr>
          </a:p>
        </p:txBody>
      </p:sp>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39" name="Google Shape;139;p20"/>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240225" y="161238"/>
            <a:ext cx="8520600" cy="572700"/>
          </a:xfrm>
          <a:prstGeom prst="rect">
            <a:avLst/>
          </a:prstGeom>
          <a:solidFill>
            <a:srgbClr val="19625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Ligne de partage des eaux hiérarchique</a:t>
            </a:r>
            <a:endParaRPr>
              <a:solidFill>
                <a:srgbClr val="FFFFFF"/>
              </a:solidFill>
            </a:endParaRPr>
          </a:p>
        </p:txBody>
      </p:sp>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fr"/>
              <a:t>‹#›</a:t>
            </a:fld>
            <a:endParaRPr/>
          </a:p>
        </p:txBody>
      </p:sp>
      <p:sp>
        <p:nvSpPr>
          <p:cNvPr id="146" name="Google Shape;146;p21"/>
          <p:cNvSpPr txBox="1"/>
          <p:nvPr/>
        </p:nvSpPr>
        <p:spPr>
          <a:xfrm>
            <a:off x="-619775" y="107875"/>
            <a:ext cx="536700" cy="5367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3000">
                <a:latin typeface="Calibri"/>
                <a:ea typeface="Calibri"/>
                <a:cs typeface="Calibri"/>
                <a:sym typeface="Calibri"/>
              </a:rPr>
              <a:t>C</a:t>
            </a:r>
            <a:endParaRPr sz="3000">
              <a:latin typeface="Calibri"/>
              <a:ea typeface="Calibri"/>
              <a:cs typeface="Calibri"/>
              <a:sym typeface="Calibri"/>
            </a:endParaRPr>
          </a:p>
        </p:txBody>
      </p:sp>
      <p:pic>
        <p:nvPicPr>
          <p:cNvPr id="147" name="Google Shape;147;p21"/>
          <p:cNvPicPr preferRelativeResize="0"/>
          <p:nvPr/>
        </p:nvPicPr>
        <p:blipFill>
          <a:blip r:embed="rId3">
            <a:alphaModFix/>
          </a:blip>
          <a:stretch>
            <a:fillRect/>
          </a:stretch>
        </p:blipFill>
        <p:spPr>
          <a:xfrm>
            <a:off x="1547813" y="1305850"/>
            <a:ext cx="6048375" cy="341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